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0" r:id="rId2"/>
  </p:sldMasterIdLst>
  <p:notesMasterIdLst>
    <p:notesMasterId r:id="rId15"/>
  </p:notesMasterIdLst>
  <p:sldIdLst>
    <p:sldId id="1336" r:id="rId3"/>
    <p:sldId id="1363" r:id="rId4"/>
    <p:sldId id="1401" r:id="rId5"/>
    <p:sldId id="1410" r:id="rId6"/>
    <p:sldId id="1411" r:id="rId7"/>
    <p:sldId id="1412" r:id="rId8"/>
    <p:sldId id="1417" r:id="rId9"/>
    <p:sldId id="1413" r:id="rId10"/>
    <p:sldId id="1414" r:id="rId11"/>
    <p:sldId id="1415" r:id="rId12"/>
    <p:sldId id="1416" r:id="rId13"/>
    <p:sldId id="1406" r:id="rId14"/>
  </p:sldIdLst>
  <p:sldSz cx="12192000" cy="6858000"/>
  <p:notesSz cx="6858000" cy="9144000"/>
  <p:embeddedFontLst>
    <p:embeddedFont>
      <p:font typeface="Open Sans" panose="020B0606030504020204" pitchFamily="34" charset="0"/>
      <p:regular r:id="rId16"/>
      <p:bold r:id="rId17"/>
      <p:italic r:id="rId18"/>
      <p:boldItalic r:id="rId19"/>
    </p:embeddedFont>
    <p:embeddedFont>
      <p:font typeface="Open Sans Light" panose="020B0306030504020204" pitchFamily="34" charset="0"/>
      <p:regular r:id="rId20"/>
      <p:italic r:id="rId21"/>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3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2B2B2"/>
    <a:srgbClr val="FFFFFF"/>
    <a:srgbClr val="808080"/>
    <a:srgbClr val="5F5F5F"/>
    <a:srgbClr val="000000"/>
    <a:srgbClr val="C0C0C0"/>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0" autoAdjust="0"/>
    <p:restoredTop sz="95556" autoAdjust="0"/>
  </p:normalViewPr>
  <p:slideViewPr>
    <p:cSldViewPr snapToObjects="1">
      <p:cViewPr varScale="1">
        <p:scale>
          <a:sx n="77" d="100"/>
          <a:sy n="77" d="100"/>
        </p:scale>
        <p:origin x="727" y="41"/>
      </p:cViewPr>
      <p:guideLst>
        <p:guide orient="horz" pos="1570"/>
        <p:guide pos="3984"/>
        <p:guide orient="horz" pos="1094"/>
        <p:guide pos="3320"/>
      </p:guideLst>
    </p:cSldViewPr>
  </p:slideViewPr>
  <p:notesTextViewPr>
    <p:cViewPr>
      <p:scale>
        <a:sx n="1" d="1"/>
        <a:sy n="1" d="1"/>
      </p:scale>
      <p:origin x="0" y="0"/>
    </p:cViewPr>
  </p:notesTextViewPr>
  <p:sorterViewPr>
    <p:cViewPr varScale="1">
      <p:scale>
        <a:sx n="1" d="1"/>
        <a:sy n="1" d="1"/>
      </p:scale>
      <p:origin x="0" y="-200151"/>
    </p:cViewPr>
  </p:sorterViewPr>
  <p:notesViewPr>
    <p:cSldViewPr snapToObjects="1">
      <p:cViewPr varScale="1">
        <p:scale>
          <a:sx n="73" d="100"/>
          <a:sy n="73" d="100"/>
        </p:scale>
        <p:origin x="-3792" y="-11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t>8/7/2025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t>1</a:t>
            </a:fld>
            <a:endParaRPr lang="en-US"/>
          </a:p>
        </p:txBody>
      </p:sp>
    </p:spTree>
    <p:extLst>
      <p:ext uri="{BB962C8B-B14F-4D97-AF65-F5344CB8AC3E}">
        <p14:creationId xmlns:p14="http://schemas.microsoft.com/office/powerpoint/2010/main" val="18203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2FEE-0387-BFAD-A643-2F86384A5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24D37-9060-3C70-A5E6-E4C260D4A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CD40F-0A9F-B2C1-5797-563E8841DE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93A9CB-EA51-6DC8-55EA-35ACCB9715C1}"/>
              </a:ext>
            </a:extLst>
          </p:cNvPr>
          <p:cNvSpPr>
            <a:spLocks noGrp="1"/>
          </p:cNvSpPr>
          <p:nvPr>
            <p:ph type="sldNum" sz="quarter" idx="5"/>
          </p:nvPr>
        </p:nvSpPr>
        <p:spPr/>
        <p:txBody>
          <a:bodyPr/>
          <a:lstStyle/>
          <a:p>
            <a:fld id="{97863621-2E60-B848-8968-B0341E26A312}" type="slidenum">
              <a:rPr lang="en-US" smtClean="0"/>
              <a:t>12</a:t>
            </a:fld>
            <a:endParaRPr lang="en-US"/>
          </a:p>
        </p:txBody>
      </p:sp>
    </p:spTree>
    <p:extLst>
      <p:ext uri="{BB962C8B-B14F-4D97-AF65-F5344CB8AC3E}">
        <p14:creationId xmlns:p14="http://schemas.microsoft.com/office/powerpoint/2010/main" val="171152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3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C12D630-06A3-FD6A-EF2A-C0A92B6A59A3}"/>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3" name="Picture 2" descr="A white anchor on a black background&#10;&#10;Description automatically generated">
            <a:extLst>
              <a:ext uri="{FF2B5EF4-FFF2-40B4-BE49-F238E27FC236}">
                <a16:creationId xmlns:a16="http://schemas.microsoft.com/office/drawing/2014/main" id="{D9556447-5808-D5F9-B84D-7AE67221C04B}"/>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876088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6DBADF7-50C1-3098-84F0-1512C082581B}"/>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058E2713-7138-9D9E-0344-2DC5BEF7060E}"/>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1919969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4" name="Slide Number Placeholder 5">
            <a:extLst>
              <a:ext uri="{FF2B5EF4-FFF2-40B4-BE49-F238E27FC236}">
                <a16:creationId xmlns:a16="http://schemas.microsoft.com/office/drawing/2014/main" id="{85DA076B-357A-CDB1-0189-184053C35D8B}"/>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9B6904DC-293E-9785-2129-27644625B1F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776623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081A46A-9FAB-0B8E-06BE-F9C7A725D93A}"/>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CB49B67-A0BD-DE0B-3557-8C0C76BE5B4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95188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4" name="Slide Number Placeholder 5">
            <a:extLst>
              <a:ext uri="{FF2B5EF4-FFF2-40B4-BE49-F238E27FC236}">
                <a16:creationId xmlns:a16="http://schemas.microsoft.com/office/drawing/2014/main" id="{36560025-8806-9EBB-6794-CB9AF24DDDA0}"/>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CBFCB5B8-067C-4A24-904B-CF1B9A130A9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2093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5" name="Slide Number Placeholder 5">
            <a:extLst>
              <a:ext uri="{FF2B5EF4-FFF2-40B4-BE49-F238E27FC236}">
                <a16:creationId xmlns:a16="http://schemas.microsoft.com/office/drawing/2014/main" id="{B4AFD99C-ADD9-4CD7-980C-988281112FE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33CCEDFC-ECC1-27A4-956E-72ECD5DD92D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429670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6237FA-EF95-EEB4-F188-F89139A581CC}"/>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6A83983C-F141-20FB-AA87-A4C58FF91010}"/>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00161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3B27035A-D533-0A35-F3BC-BD234F8D45D5}"/>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C112D1A7-B4CD-AEE9-A5DF-6126A6CF5942}"/>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14395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8" name="Slide Number Placeholder 5">
            <a:extLst>
              <a:ext uri="{FF2B5EF4-FFF2-40B4-BE49-F238E27FC236}">
                <a16:creationId xmlns:a16="http://schemas.microsoft.com/office/drawing/2014/main" id="{F39F0518-99B2-C1E3-E895-F42E371B38A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9" name="Picture 8" descr="A white anchor on a black background&#10;&#10;Description automatically generated">
            <a:extLst>
              <a:ext uri="{FF2B5EF4-FFF2-40B4-BE49-F238E27FC236}">
                <a16:creationId xmlns:a16="http://schemas.microsoft.com/office/drawing/2014/main" id="{D828D900-163E-5EDF-5418-4FDAD178C82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135458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EAE5181-508B-E142-C088-C629C96994B1}"/>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4" name="Picture 3" descr="A white anchor on a black background&#10;&#10;Description automatically generated">
            <a:extLst>
              <a:ext uri="{FF2B5EF4-FFF2-40B4-BE49-F238E27FC236}">
                <a16:creationId xmlns:a16="http://schemas.microsoft.com/office/drawing/2014/main" id="{2FE86940-E3E6-B4BE-73C5-1EF0DAED702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84911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38DD3BF2-4C56-5586-927A-B7B7F657F4C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46BEFB2-0C08-9037-9FAD-CDB87537A652}"/>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21625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4" name="Slide Number Placeholder 5">
            <a:extLst>
              <a:ext uri="{FF2B5EF4-FFF2-40B4-BE49-F238E27FC236}">
                <a16:creationId xmlns:a16="http://schemas.microsoft.com/office/drawing/2014/main" id="{FC3378F2-7DD0-E5C8-1D85-3D48F2A9272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5E67934D-C2D5-0EA6-803E-2A55A0F47A7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89696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483D4F3-95FC-70D6-AC9D-E1090A39178A}"/>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3" name="Picture 2" descr="A white anchor on a black background&#10;&#10;Description automatically generated">
            <a:extLst>
              <a:ext uri="{FF2B5EF4-FFF2-40B4-BE49-F238E27FC236}">
                <a16:creationId xmlns:a16="http://schemas.microsoft.com/office/drawing/2014/main" id="{57977441-828C-D293-79FE-10EEB2DD94C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197867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023D12DA-DE0D-38ED-639B-F0138927FC43}"/>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7203A8C8-6D09-A3E6-14AA-A40B4DA1A514}"/>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1BA462F4-9B86-8D32-BC40-906C8CBEDA9E}"/>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4369899F-3020-E6C0-667C-43C4A5F1821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5FED8EC6-7AAE-E8B9-64F6-DF949C3E509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75143A38-D456-0D7D-D5BE-F413616E8285}"/>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95991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FA11A529-0AD8-E5CA-B4D4-6D00E0DFAB0D}"/>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D9BF8EFE-FECE-74D9-A7F0-A02A9837D113}"/>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906959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16DBB364-1AF7-194A-E7DA-D6C10954E4B9}"/>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AC1F70E9-E365-1B16-03D0-C060E05E8AF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17931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162B3924-53FA-DD70-D97F-848744DF6C8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1226401C-5FA6-4F93-F195-E9D74DB8C067}"/>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734920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7DC7062E-E794-D236-22B3-97F87CB15F9C}"/>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544EB850-6137-97D5-0CEB-7E4ED8F88BF6}"/>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05595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A42384D3-2305-0600-FE7A-ABA2585BC0E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CECF4C8D-9D75-42A6-CCAA-BF54CD7DAF14}"/>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654573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FDC21579-06CE-676F-6DC8-F5603082068F}"/>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0BE3E3C7-DE7C-1E75-3335-0216C0D2449E}"/>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610710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50413308-D4BE-C419-243C-03E689D2195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802C2EC9-E048-CB03-5724-1F528A25BEA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76776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843483D9-6341-0DB5-F147-07FFF556C6D3}"/>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50AA9362-D982-866B-C077-6508D2AA635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557492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6AE74C58-433A-67F2-71F7-18DF48F08B10}"/>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C6AC8AA4-7413-9B8D-E074-188198500D26}"/>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291681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FA554FB8-E387-CD4D-0E63-C1DA668F520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06F570A0-B051-F45C-E26C-B7C5ABD2BCB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051250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3" name="Slide Number Placeholder 5">
            <a:extLst>
              <a:ext uri="{FF2B5EF4-FFF2-40B4-BE49-F238E27FC236}">
                <a16:creationId xmlns:a16="http://schemas.microsoft.com/office/drawing/2014/main" id="{1C209B8C-072A-31E7-02FC-EDD7509CD161}"/>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9F0E7F4D-ED13-615E-DF84-A084F446264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010219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1F654A18-23A9-3ADC-252E-3E0BFCDCC61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8" name="Picture 7" descr="A white anchor on a black background&#10;&#10;Description automatically generated">
            <a:extLst>
              <a:ext uri="{FF2B5EF4-FFF2-40B4-BE49-F238E27FC236}">
                <a16:creationId xmlns:a16="http://schemas.microsoft.com/office/drawing/2014/main" id="{A2A0378D-78B8-64FA-E215-BAC11D2F5DE4}"/>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034741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3" name="Slide Number Placeholder 5">
            <a:extLst>
              <a:ext uri="{FF2B5EF4-FFF2-40B4-BE49-F238E27FC236}">
                <a16:creationId xmlns:a16="http://schemas.microsoft.com/office/drawing/2014/main" id="{1132A512-3E73-0E7C-889B-6301B1DED555}"/>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78AC272B-D9D5-50B7-1C01-A1C68993537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7483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2050625-8367-E40E-E5F9-5589B6E37F50}"/>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4" name="Picture 3" descr="A white anchor on a black background&#10;&#10;Description automatically generated">
            <a:extLst>
              <a:ext uri="{FF2B5EF4-FFF2-40B4-BE49-F238E27FC236}">
                <a16:creationId xmlns:a16="http://schemas.microsoft.com/office/drawing/2014/main" id="{7DF4E14D-BD00-FE84-BFAA-CB61FFFD0AE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36318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C1C5D1E4-9AAF-7216-F3A6-A46A0E643AE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47064F37-FDDD-52C0-DBCE-33E0BD205E1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641781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3" name="Slide Number Placeholder 5">
            <a:extLst>
              <a:ext uri="{FF2B5EF4-FFF2-40B4-BE49-F238E27FC236}">
                <a16:creationId xmlns:a16="http://schemas.microsoft.com/office/drawing/2014/main" id="{53B18764-EA6B-DC28-7C54-67F6C7DAA9AE}"/>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B32E13B6-67F1-3434-5A3D-B38D644DF58F}"/>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387010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DD5D52F8-752B-08A1-12E3-E92C120153BE}"/>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BDF01DFC-D7C7-2CF0-B5EE-472A3F0F8FB7}"/>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135784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3" name="Slide Number Placeholder 5">
            <a:extLst>
              <a:ext uri="{FF2B5EF4-FFF2-40B4-BE49-F238E27FC236}">
                <a16:creationId xmlns:a16="http://schemas.microsoft.com/office/drawing/2014/main" id="{4A89C944-74A5-A2E8-79B1-1C9BA68E8F7F}"/>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9" name="Picture 8" descr="A white anchor on a black background&#10;&#10;Description automatically generated">
            <a:extLst>
              <a:ext uri="{FF2B5EF4-FFF2-40B4-BE49-F238E27FC236}">
                <a16:creationId xmlns:a16="http://schemas.microsoft.com/office/drawing/2014/main" id="{3B6E6EA5-463E-6DBD-1301-C87FBA790A9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808799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3349D863-A061-611C-B6BD-ECDDFE58E26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9" name="Picture 8" descr="A white anchor on a black background&#10;&#10;Description automatically generated">
            <a:extLst>
              <a:ext uri="{FF2B5EF4-FFF2-40B4-BE49-F238E27FC236}">
                <a16:creationId xmlns:a16="http://schemas.microsoft.com/office/drawing/2014/main" id="{21708AED-42CC-9893-79C3-E8670C5587D4}"/>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865216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3" name="Slide Number Placeholder 5">
            <a:extLst>
              <a:ext uri="{FF2B5EF4-FFF2-40B4-BE49-F238E27FC236}">
                <a16:creationId xmlns:a16="http://schemas.microsoft.com/office/drawing/2014/main" id="{3841D845-5F25-F152-DC1B-B16F24BEDD5A}"/>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66AACD25-4E92-0AEC-9B19-0CD02A61C542}"/>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868160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7E62E620-DA79-F475-DD5A-AC31C9ABB5FA}"/>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29D52BB7-4239-E38C-101D-193DB099DF46}"/>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956927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000E6A4D-4EF3-76CD-98AC-4638060366D3}"/>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4890788B-09D9-E9EA-5972-28944FCF580B}"/>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563677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3" name="Slide Number Placeholder 5">
            <a:extLst>
              <a:ext uri="{FF2B5EF4-FFF2-40B4-BE49-F238E27FC236}">
                <a16:creationId xmlns:a16="http://schemas.microsoft.com/office/drawing/2014/main" id="{59A7867D-B310-932F-E711-F8C2EA36610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C6CEA332-B41F-7551-DD16-A091823DD763}"/>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527982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9F802853-5D71-8934-7E27-354A03017D7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9" name="Picture 8" descr="A white anchor on a black background&#10;&#10;Description automatically generated">
            <a:extLst>
              <a:ext uri="{FF2B5EF4-FFF2-40B4-BE49-F238E27FC236}">
                <a16:creationId xmlns:a16="http://schemas.microsoft.com/office/drawing/2014/main" id="{04AF82E7-F03E-22CA-0E4F-345AC41E2E07}"/>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46921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1FC0B122-BDEC-AA29-CD84-7C6E0369E72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1845BE27-9FAB-FFA3-E732-B86473A330A2}"/>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1636894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10036A67-0413-93F0-F2DE-20FA40E05F53}"/>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9" name="Picture 8" descr="A white anchor on a black background&#10;&#10;Description automatically generated">
            <a:extLst>
              <a:ext uri="{FF2B5EF4-FFF2-40B4-BE49-F238E27FC236}">
                <a16:creationId xmlns:a16="http://schemas.microsoft.com/office/drawing/2014/main" id="{4175CE5D-30BC-33EC-3D25-284CAF96A811}"/>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355574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334ABA23-B979-D294-81AB-560686D4D9BC}"/>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C0D914AF-BDDE-3D15-3D2F-C53AE73996F2}"/>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670748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E24DD3CB-0180-C55A-E179-6B2F67C284A5}"/>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7" name="Picture 6" descr="A white anchor on a black background&#10;&#10;Description automatically generated">
            <a:extLst>
              <a:ext uri="{FF2B5EF4-FFF2-40B4-BE49-F238E27FC236}">
                <a16:creationId xmlns:a16="http://schemas.microsoft.com/office/drawing/2014/main" id="{9E20222B-FA6C-3AE9-D89A-E067B2558706}"/>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9071558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5AFDFC32-53ED-AE4B-5A7A-BF0F39803DA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DFF16A8C-0EF8-E22C-284B-3FF3C20A926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579287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17CADFA0-AE7B-6B6C-A536-1C3998DF0741}"/>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94073628-CEFA-B53D-1FD6-D2384ABDDF1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951540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F4900C54-2152-902F-2241-D267083C60AB}"/>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FE69F5BF-DEA8-4C6E-26E7-1DB56BC4A161}"/>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487774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02C89B59-021D-15AB-3F77-0050F9180E82}"/>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3C18DE5-29C4-4917-B4D1-828A59D45760}"/>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467380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B406C533-55B3-10C7-9EB4-A10F2B37AE06}"/>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6D1A7397-9AC6-23C9-A7E0-2FC8A132084A}"/>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080104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FE187EBA-F9AA-A291-AB94-EAF759825F6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E061F220-F673-4431-F7DC-0C34DEBB9B3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188907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A93231D2-9171-4DE0-A6A7-86313CA5DD0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BCE2374-B918-FD6F-AFE2-C61F5D5CF5F1}"/>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53546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4B73FC-2666-895D-7F90-AB0E821F404B}"/>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3" name="Picture 2" descr="A white anchor on a black background&#10;&#10;Description automatically generated">
            <a:extLst>
              <a:ext uri="{FF2B5EF4-FFF2-40B4-BE49-F238E27FC236}">
                <a16:creationId xmlns:a16="http://schemas.microsoft.com/office/drawing/2014/main" id="{918D5BB4-54B2-3C4A-FB3B-932A9AA8E748}"/>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5321407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DCF73E16-29C5-B004-6AD0-3DE1B26DACB0}"/>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18592C45-1DA9-6234-9B69-C262EE77AA34}"/>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741556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E26B915E-5A3E-0B44-C1F0-3DC69742276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49D34974-11D4-2CAD-DC6A-83D3003FFD2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4235360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62D5B7FE-9171-0AE3-2154-13182BC43CF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94135C36-2604-E451-6CE5-FDDF85AFD193}"/>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278164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3" name="Slide Number Placeholder 5">
            <a:extLst>
              <a:ext uri="{FF2B5EF4-FFF2-40B4-BE49-F238E27FC236}">
                <a16:creationId xmlns:a16="http://schemas.microsoft.com/office/drawing/2014/main" id="{A25C39B7-C2B1-DCC5-3125-F604E99B111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1275F03-E178-53C2-0A0D-1189743236D6}"/>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840962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0367C545-0E44-A423-B5E9-17DC2B84A35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5DCE1A03-F624-4CE5-49C6-DCF244722DB3}"/>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834898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8F9609E1-AD89-7380-9FE8-DFFD54A1446B}"/>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F87D1EC6-74DF-4C44-667A-6FB77B6E8995}"/>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452773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 name="Slide Number Placeholder 5">
            <a:extLst>
              <a:ext uri="{FF2B5EF4-FFF2-40B4-BE49-F238E27FC236}">
                <a16:creationId xmlns:a16="http://schemas.microsoft.com/office/drawing/2014/main" id="{F7791384-F980-FD47-E6D0-2090DED3BCDE}"/>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30C37E7F-E4D7-83C1-396C-9AC0D6BEF680}"/>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477330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7DC7E0A6-9C4A-3260-130A-A12620DB21E7}"/>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6" name="Picture 5" descr="A white anchor on a black background&#10;&#10;Description automatically generated">
            <a:extLst>
              <a:ext uri="{FF2B5EF4-FFF2-40B4-BE49-F238E27FC236}">
                <a16:creationId xmlns:a16="http://schemas.microsoft.com/office/drawing/2014/main" id="{A1C9D03A-B5A1-43C3-D98B-8629B3F3EDC5}"/>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889947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72CC16DB-1004-001B-3109-6162A70502BC}"/>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F2413B7F-5638-4BDB-9D3C-723A6B027A3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3275274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30FC91F-0A39-26CC-61A5-A12C946D3188}"/>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3" name="Picture 2" descr="A white anchor on a black background&#10;&#10;Description automatically generated">
            <a:extLst>
              <a:ext uri="{FF2B5EF4-FFF2-40B4-BE49-F238E27FC236}">
                <a16:creationId xmlns:a16="http://schemas.microsoft.com/office/drawing/2014/main" id="{833A2848-9A36-CF27-4273-D5120492F8C9}"/>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2047695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3EC352F3-A83A-EA63-80DD-FC127BF811F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A6536BCF-B421-C3D1-F268-A962698F8E0D}"/>
              </a:ext>
            </a:extLst>
          </p:cNvPr>
          <p:cNvPicPr>
            <a:picLocks noChangeAspect="1"/>
          </p:cNvPicPr>
          <p:nvPr userDrawn="1"/>
        </p:nvPicPr>
        <p:blipFill rotWithShape="1">
          <a:blip r:embed="rId2"/>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5981138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theme" Target="../theme/theme2.xml"/><Relationship Id="rId5" Type="http://schemas.openxmlformats.org/officeDocument/2006/relationships/slideLayout" Target="../slideLayouts/slideLayout72.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image" Target="../media/image1.png"/><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897" r:id="rId1"/>
    <p:sldLayoutId id="2147483649" r:id="rId2"/>
    <p:sldLayoutId id="2147483888" r:id="rId3"/>
    <p:sldLayoutId id="2147483889" r:id="rId4"/>
    <p:sldLayoutId id="2147483891" r:id="rId5"/>
    <p:sldLayoutId id="2147483892" r:id="rId6"/>
    <p:sldLayoutId id="2147483893" r:id="rId7"/>
    <p:sldLayoutId id="2147483894" r:id="rId8"/>
    <p:sldLayoutId id="2147483895" r:id="rId9"/>
    <p:sldLayoutId id="2147483896" r:id="rId10"/>
    <p:sldLayoutId id="2147483650" r:id="rId11"/>
    <p:sldLayoutId id="2147483664" r:id="rId12"/>
    <p:sldLayoutId id="2147483678" r:id="rId13"/>
    <p:sldLayoutId id="2147483679" r:id="rId14"/>
    <p:sldLayoutId id="2147483652" r:id="rId15"/>
    <p:sldLayoutId id="2147483665" r:id="rId16"/>
    <p:sldLayoutId id="2147483653" r:id="rId17"/>
    <p:sldLayoutId id="2147483666" r:id="rId18"/>
    <p:sldLayoutId id="2147483654" r:id="rId19"/>
    <p:sldLayoutId id="2147483667" r:id="rId20"/>
    <p:sldLayoutId id="2147483655" r:id="rId21"/>
    <p:sldLayoutId id="2147483734" r:id="rId22"/>
    <p:sldLayoutId id="2147483735" r:id="rId23"/>
    <p:sldLayoutId id="2147483736"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 id="2147483867" r:id="rId48"/>
    <p:sldLayoutId id="2147483868" r:id="rId49"/>
    <p:sldLayoutId id="2147483869" r:id="rId50"/>
    <p:sldLayoutId id="2147483870" r:id="rId51"/>
    <p:sldLayoutId id="2147483871" r:id="rId52"/>
    <p:sldLayoutId id="2147483872" r:id="rId53"/>
    <p:sldLayoutId id="2147483873" r:id="rId54"/>
    <p:sldLayoutId id="2147483874" r:id="rId55"/>
    <p:sldLayoutId id="2147483875" r:id="rId56"/>
    <p:sldLayoutId id="2147483876" r:id="rId57"/>
    <p:sldLayoutId id="2147483877" r:id="rId58"/>
    <p:sldLayoutId id="2147483878" r:id="rId59"/>
    <p:sldLayoutId id="2147483879" r:id="rId60"/>
    <p:sldLayoutId id="2147483880" r:id="rId61"/>
    <p:sldLayoutId id="2147483881" r:id="rId62"/>
    <p:sldLayoutId id="2147483882" r:id="rId63"/>
    <p:sldLayoutId id="2147483883" r:id="rId64"/>
    <p:sldLayoutId id="2147483884" r:id="rId65"/>
    <p:sldLayoutId id="2147483885" r:id="rId66"/>
    <p:sldLayoutId id="2147483886" r:id="rId6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90D8146-AE5F-0EFE-00D1-97C828326624}"/>
              </a:ext>
            </a:extLst>
          </p:cNvPr>
          <p:cNvSpPr txBox="1">
            <a:spLocks/>
          </p:cNvSpPr>
          <p:nvPr userDrawn="1"/>
        </p:nvSpPr>
        <p:spPr>
          <a:xfrm>
            <a:off x="9166470" y="6229245"/>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2">
                    <a:lumMod val="50000"/>
                  </a:schemeClr>
                </a:solidFill>
              </a:rPr>
              <a:t>Foxland</a:t>
            </a:r>
            <a:r>
              <a:rPr lang="en-US" sz="1200" dirty="0">
                <a:solidFill>
                  <a:schemeClr val="bg2">
                    <a:lumMod val="50000"/>
                  </a:schemeClr>
                </a:solidFill>
              </a:rPr>
              <a:t> Harbor Marina</a:t>
            </a:r>
          </a:p>
        </p:txBody>
      </p:sp>
      <p:pic>
        <p:nvPicPr>
          <p:cNvPr id="5" name="Picture 4" descr="A white anchor on a black background&#10;&#10;Description automatically generated">
            <a:extLst>
              <a:ext uri="{FF2B5EF4-FFF2-40B4-BE49-F238E27FC236}">
                <a16:creationId xmlns:a16="http://schemas.microsoft.com/office/drawing/2014/main" id="{455B2A23-863A-51AF-6A1A-5D3FBBD016E7}"/>
              </a:ext>
            </a:extLst>
          </p:cNvPr>
          <p:cNvPicPr>
            <a:picLocks noChangeAspect="1"/>
          </p:cNvPicPr>
          <p:nvPr userDrawn="1"/>
        </p:nvPicPr>
        <p:blipFill rotWithShape="1">
          <a:blip r:embed="rId59"/>
          <a:srcRect l="35662" t="9330" r="35662" b="35646"/>
          <a:stretch/>
        </p:blipFill>
        <p:spPr>
          <a:xfrm>
            <a:off x="11385388" y="6161820"/>
            <a:ext cx="384843" cy="402336"/>
          </a:xfrm>
          <a:prstGeom prst="rect">
            <a:avLst/>
          </a:prstGeom>
        </p:spPr>
      </p:pic>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9756DE-C302-A17D-9E64-C2E10C479624}"/>
              </a:ext>
            </a:extLst>
          </p:cNvPr>
          <p:cNvSpPr/>
          <p:nvPr/>
        </p:nvSpPr>
        <p:spPr>
          <a:xfrm>
            <a:off x="0" y="0"/>
            <a:ext cx="12192000" cy="16648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0AF101F-F1A0-8471-9DF4-0AD01E6802BC}"/>
              </a:ext>
            </a:extLst>
          </p:cNvPr>
          <p:cNvSpPr/>
          <p:nvPr/>
        </p:nvSpPr>
        <p:spPr>
          <a:xfrm>
            <a:off x="0" y="5222450"/>
            <a:ext cx="12192000" cy="16648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5" name="Rectangle 4">
            <a:extLst>
              <a:ext uri="{FF2B5EF4-FFF2-40B4-BE49-F238E27FC236}">
                <a16:creationId xmlns:a16="http://schemas.microsoft.com/office/drawing/2014/main" id="{3B25D6FC-12D9-F0B6-5E9C-D05770EEBEA6}"/>
              </a:ext>
            </a:extLst>
          </p:cNvPr>
          <p:cNvSpPr/>
          <p:nvPr/>
        </p:nvSpPr>
        <p:spPr>
          <a:xfrm>
            <a:off x="0" y="1630836"/>
            <a:ext cx="12192000" cy="359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2">
            <a:extLst>
              <a:ext uri="{FF2B5EF4-FFF2-40B4-BE49-F238E27FC236}">
                <a16:creationId xmlns:a16="http://schemas.microsoft.com/office/drawing/2014/main" id="{26CA11F6-77A1-46A9-D9DA-FE7EA965ED23}"/>
              </a:ext>
            </a:extLst>
          </p:cNvPr>
          <p:cNvSpPr/>
          <p:nvPr/>
        </p:nvSpPr>
        <p:spPr>
          <a:xfrm>
            <a:off x="983432" y="944725"/>
            <a:ext cx="10225136" cy="518457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77" t="-18451" r="-577" b="-14920"/>
            </a:stretch>
          </a:blipFill>
        </p:spPr>
        <p:txBody>
          <a:bodyPr/>
          <a:lstStyle/>
          <a:p>
            <a:endParaRPr lang="en-US"/>
          </a:p>
        </p:txBody>
      </p:sp>
      <p:sp>
        <p:nvSpPr>
          <p:cNvPr id="6" name="Rectangle 5">
            <a:extLst>
              <a:ext uri="{FF2B5EF4-FFF2-40B4-BE49-F238E27FC236}">
                <a16:creationId xmlns:a16="http://schemas.microsoft.com/office/drawing/2014/main" id="{540B2845-7E87-6AB7-9120-632EEFBF4B86}"/>
              </a:ext>
            </a:extLst>
          </p:cNvPr>
          <p:cNvSpPr/>
          <p:nvPr/>
        </p:nvSpPr>
        <p:spPr>
          <a:xfrm>
            <a:off x="983432" y="944724"/>
            <a:ext cx="10225136" cy="5184576"/>
          </a:xfrm>
          <a:prstGeom prst="rect">
            <a:avLst/>
          </a:prstGeom>
          <a:solidFill>
            <a:schemeClr val="bg1">
              <a:alpha val="79481"/>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ogo with a anchor on it&#10;&#10;Description automatically generated">
            <a:extLst>
              <a:ext uri="{FF2B5EF4-FFF2-40B4-BE49-F238E27FC236}">
                <a16:creationId xmlns:a16="http://schemas.microsoft.com/office/drawing/2014/main" id="{E4E4483B-F69C-BA46-E4D5-462C50AEBBF4}"/>
              </a:ext>
            </a:extLst>
          </p:cNvPr>
          <p:cNvPicPr>
            <a:picLocks noChangeAspect="1"/>
          </p:cNvPicPr>
          <p:nvPr/>
        </p:nvPicPr>
        <p:blipFill>
          <a:blip r:embed="rId4"/>
          <a:stretch>
            <a:fillRect/>
          </a:stretch>
        </p:blipFill>
        <p:spPr>
          <a:xfrm>
            <a:off x="3432598" y="2132856"/>
            <a:ext cx="4662844" cy="2540446"/>
          </a:xfrm>
          <a:prstGeom prst="rect">
            <a:avLst/>
          </a:prstGeom>
        </p:spPr>
      </p:pic>
    </p:spTree>
    <p:extLst>
      <p:ext uri="{BB962C8B-B14F-4D97-AF65-F5344CB8AC3E}">
        <p14:creationId xmlns:p14="http://schemas.microsoft.com/office/powerpoint/2010/main" val="148802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845C-F2F0-7B26-2B20-CB18BD7C76BE}"/>
            </a:ext>
          </a:extLst>
        </p:cNvPr>
        <p:cNvGrpSpPr/>
        <p:nvPr/>
      </p:nvGrpSpPr>
      <p:grpSpPr>
        <a:xfrm>
          <a:off x="0" y="0"/>
          <a:ext cx="0" cy="0"/>
          <a:chOff x="0" y="0"/>
          <a:chExt cx="0" cy="0"/>
        </a:xfrm>
      </p:grpSpPr>
      <p:pic>
        <p:nvPicPr>
          <p:cNvPr id="5" name="Picture 4" descr="A group of people sitting at tables outside a restaurant&#10;&#10;AI-generated content may be incorrect.">
            <a:extLst>
              <a:ext uri="{FF2B5EF4-FFF2-40B4-BE49-F238E27FC236}">
                <a16:creationId xmlns:a16="http://schemas.microsoft.com/office/drawing/2014/main" id="{78260D4A-A170-F06B-ADE5-BD32F5FD2CC2}"/>
              </a:ext>
            </a:extLst>
          </p:cNvPr>
          <p:cNvPicPr>
            <a:picLocks noChangeAspect="1"/>
          </p:cNvPicPr>
          <p:nvPr/>
        </p:nvPicPr>
        <p:blipFill>
          <a:blip r:embed="rId2"/>
          <a:srcRect l="-2" b="2638"/>
          <a:stretch/>
        </p:blipFill>
        <p:spPr>
          <a:xfrm>
            <a:off x="0" y="-29734"/>
            <a:ext cx="12192000" cy="6743968"/>
          </a:xfrm>
          <a:prstGeom prst="rect">
            <a:avLst/>
          </a:prstGeom>
        </p:spPr>
      </p:pic>
      <p:sp>
        <p:nvSpPr>
          <p:cNvPr id="4" name="Rectangle 3">
            <a:extLst>
              <a:ext uri="{FF2B5EF4-FFF2-40B4-BE49-F238E27FC236}">
                <a16:creationId xmlns:a16="http://schemas.microsoft.com/office/drawing/2014/main" id="{E6235425-D98D-67F6-6926-842CB4F573C1}"/>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0C4ECE-FE50-B0CB-8916-FD509D0D9A86}"/>
              </a:ext>
            </a:extLst>
          </p:cNvPr>
          <p:cNvSpPr/>
          <p:nvPr/>
        </p:nvSpPr>
        <p:spPr>
          <a:xfrm>
            <a:off x="7140116" y="-29734"/>
            <a:ext cx="5051884" cy="6231042"/>
          </a:xfrm>
          <a:prstGeom prst="rect">
            <a:avLst/>
          </a:prstGeom>
          <a:solidFill>
            <a:schemeClr val="accent3">
              <a:alpha val="87415"/>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FE9E3378-2CE1-A209-3C40-4C873A8B3891}"/>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26604AC0-FA36-93FA-6311-102C226B2818}"/>
              </a:ext>
            </a:extLst>
          </p:cNvPr>
          <p:cNvPicPr>
            <a:picLocks noChangeAspect="1"/>
          </p:cNvPicPr>
          <p:nvPr/>
        </p:nvPicPr>
        <p:blipFill rotWithShape="1">
          <a:blip r:embed="rId3"/>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75D86EAB-309A-703D-D72A-81BCA1A97F97}"/>
              </a:ext>
            </a:extLst>
          </p:cNvPr>
          <p:cNvSpPr txBox="1">
            <a:spLocks/>
          </p:cNvSpPr>
          <p:nvPr/>
        </p:nvSpPr>
        <p:spPr>
          <a:xfrm>
            <a:off x="7559440" y="628896"/>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600" dirty="0">
                <a:solidFill>
                  <a:schemeClr val="accent5"/>
                </a:solidFill>
              </a:rPr>
              <a:t>Restaurant</a:t>
            </a:r>
          </a:p>
        </p:txBody>
      </p:sp>
      <p:sp>
        <p:nvSpPr>
          <p:cNvPr id="16" name="TextBox 15">
            <a:extLst>
              <a:ext uri="{FF2B5EF4-FFF2-40B4-BE49-F238E27FC236}">
                <a16:creationId xmlns:a16="http://schemas.microsoft.com/office/drawing/2014/main" id="{71740472-8D00-2133-9EE7-7C92F3CE9FFF}"/>
              </a:ext>
            </a:extLst>
          </p:cNvPr>
          <p:cNvSpPr txBox="1"/>
          <p:nvPr/>
        </p:nvSpPr>
        <p:spPr>
          <a:xfrm>
            <a:off x="7559440" y="1508281"/>
            <a:ext cx="4497980" cy="6783460"/>
          </a:xfrm>
          <a:prstGeom prst="rect">
            <a:avLst/>
          </a:prstGeom>
          <a:noFill/>
        </p:spPr>
        <p:txBody>
          <a:bodyPr wrap="square">
            <a:spAutoFit/>
          </a:bodyPr>
          <a:lstStyle/>
          <a:p>
            <a:pPr>
              <a:lnSpc>
                <a:spcPct val="150000"/>
              </a:lnSpc>
            </a:pPr>
            <a:r>
              <a:rPr lang="en-US" dirty="0">
                <a:solidFill>
                  <a:schemeClr val="bg1"/>
                </a:solidFill>
              </a:rPr>
              <a:t>Enjoying a meal by the water is an experience we all share.</a:t>
            </a:r>
          </a:p>
          <a:p>
            <a:pPr marL="457200" indent="-457200">
              <a:lnSpc>
                <a:spcPct val="150000"/>
              </a:lnSpc>
              <a:buFont typeface="Arial" panose="020B0604020202020204" pitchFamily="34" charset="0"/>
              <a:buChar char="•"/>
            </a:pPr>
            <a:endParaRPr lang="en-US" dirty="0">
              <a:solidFill>
                <a:schemeClr val="bg1"/>
              </a:solidFill>
            </a:endParaRPr>
          </a:p>
          <a:p>
            <a:pPr>
              <a:lnSpc>
                <a:spcPct val="150000"/>
              </a:lnSpc>
            </a:pPr>
            <a:r>
              <a:rPr lang="en-US" dirty="0">
                <a:solidFill>
                  <a:schemeClr val="bg1"/>
                </a:solidFill>
              </a:rPr>
              <a:t>Community survey showed a desire for farm to table, seafood/oyster bar, and steakhouse options.</a:t>
            </a:r>
            <a:br>
              <a:rPr lang="en-US" sz="2800" dirty="0">
                <a:solidFill>
                  <a:schemeClr val="bg1"/>
                </a:solidFill>
              </a:rPr>
            </a:br>
            <a:endParaRPr lang="en-US" sz="2800" dirty="0">
              <a:solidFill>
                <a:schemeClr val="bg1"/>
              </a:solidFill>
            </a:endParaRPr>
          </a:p>
          <a:p>
            <a:pPr marL="342900" indent="-342900">
              <a:lnSpc>
                <a:spcPct val="150000"/>
              </a:lnSpc>
              <a:buFont typeface="Arial" panose="020B0604020202020204" pitchFamily="34" charset="0"/>
              <a:buChar char="•"/>
            </a:pPr>
            <a:endParaRPr lang="en-US" sz="2800" dirty="0">
              <a:solidFill>
                <a:schemeClr val="bg1"/>
              </a:solidFill>
            </a:endParaRPr>
          </a:p>
          <a:p>
            <a:pPr marL="342900" indent="-342900">
              <a:lnSpc>
                <a:spcPct val="150000"/>
              </a:lnSpc>
              <a:buFont typeface="Arial" panose="020B0604020202020204" pitchFamily="34" charset="0"/>
              <a:buChar char="•"/>
            </a:pPr>
            <a:endParaRPr lang="en-US" sz="2800" dirty="0"/>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6433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1C9A-53EB-D54B-B7A1-0101D83FA5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0A5896-B77D-1472-403D-D2E6AD7BE709}"/>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565479-9DAA-0F41-00F8-57904B8A0E0C}"/>
              </a:ext>
            </a:extLst>
          </p:cNvPr>
          <p:cNvSpPr/>
          <p:nvPr/>
        </p:nvSpPr>
        <p:spPr>
          <a:xfrm>
            <a:off x="-3466" y="0"/>
            <a:ext cx="5315989" cy="6201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CAC33E98-75BD-574E-5D25-D8CBCE88C3AF}"/>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EDB3F112-5170-2E13-C0EB-34F6446EFC5C}"/>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E340C764-3FFE-887A-4C79-504430D479D9}"/>
              </a:ext>
            </a:extLst>
          </p:cNvPr>
          <p:cNvSpPr txBox="1">
            <a:spLocks/>
          </p:cNvSpPr>
          <p:nvPr/>
        </p:nvSpPr>
        <p:spPr>
          <a:xfrm>
            <a:off x="407368" y="514508"/>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200" dirty="0">
                <a:solidFill>
                  <a:schemeClr val="accent2"/>
                </a:solidFill>
              </a:rPr>
              <a:t>Retail Shops</a:t>
            </a:r>
          </a:p>
          <a:p>
            <a:pPr algn="l"/>
            <a:endParaRPr lang="en-US" sz="7200" dirty="0">
              <a:solidFill>
                <a:schemeClr val="accent2"/>
              </a:solidFill>
            </a:endParaRPr>
          </a:p>
        </p:txBody>
      </p:sp>
      <p:sp>
        <p:nvSpPr>
          <p:cNvPr id="16" name="TextBox 15">
            <a:extLst>
              <a:ext uri="{FF2B5EF4-FFF2-40B4-BE49-F238E27FC236}">
                <a16:creationId xmlns:a16="http://schemas.microsoft.com/office/drawing/2014/main" id="{2A061E7E-3C11-9BB5-2271-14D472F75C42}"/>
              </a:ext>
            </a:extLst>
          </p:cNvPr>
          <p:cNvSpPr txBox="1"/>
          <p:nvPr/>
        </p:nvSpPr>
        <p:spPr>
          <a:xfrm>
            <a:off x="458301" y="1242151"/>
            <a:ext cx="6096000" cy="6137129"/>
          </a:xfrm>
          <a:prstGeom prst="rect">
            <a:avLst/>
          </a:prstGeom>
          <a:noFill/>
        </p:spPr>
        <p:txBody>
          <a:bodyPr wrap="square">
            <a:spAutoFit/>
          </a:bodyPr>
          <a:lstStyle/>
          <a:p>
            <a:pPr>
              <a:lnSpc>
                <a:spcPct val="150000"/>
              </a:lnSpc>
            </a:pPr>
            <a:r>
              <a:rPr lang="en-US" sz="2800" dirty="0"/>
              <a:t>Potential shops include:</a:t>
            </a:r>
          </a:p>
          <a:p>
            <a:pPr marL="952485" lvl="1" indent="-342900">
              <a:lnSpc>
                <a:spcPct val="150000"/>
              </a:lnSpc>
              <a:buFont typeface="Arial" panose="020B0604020202020204" pitchFamily="34" charset="0"/>
              <a:buChar char="•"/>
            </a:pPr>
            <a:r>
              <a:rPr lang="en-US" sz="2800" dirty="0"/>
              <a:t>Ship Store</a:t>
            </a:r>
          </a:p>
          <a:p>
            <a:pPr marL="952485" lvl="1" indent="-342900">
              <a:lnSpc>
                <a:spcPct val="150000"/>
              </a:lnSpc>
              <a:buFont typeface="Arial" panose="020B0604020202020204" pitchFamily="34" charset="0"/>
              <a:buChar char="•"/>
            </a:pPr>
            <a:r>
              <a:rPr lang="en-US" sz="2800" dirty="0"/>
              <a:t>Coffee </a:t>
            </a:r>
          </a:p>
          <a:p>
            <a:pPr marL="952485" lvl="1" indent="-342900">
              <a:lnSpc>
                <a:spcPct val="150000"/>
              </a:lnSpc>
              <a:buFont typeface="Arial" panose="020B0604020202020204" pitchFamily="34" charset="0"/>
              <a:buChar char="•"/>
            </a:pPr>
            <a:r>
              <a:rPr lang="en-US" sz="2800" dirty="0"/>
              <a:t>Ice Cream </a:t>
            </a:r>
          </a:p>
          <a:p>
            <a:pPr marL="952485" lvl="1" indent="-342900">
              <a:lnSpc>
                <a:spcPct val="150000"/>
              </a:lnSpc>
              <a:buFont typeface="Arial" panose="020B0604020202020204" pitchFamily="34" charset="0"/>
              <a:buChar char="•"/>
            </a:pPr>
            <a:r>
              <a:rPr lang="en-US" sz="2800" dirty="0"/>
              <a:t>Day Spa</a:t>
            </a:r>
          </a:p>
          <a:p>
            <a:pPr marL="952485" lvl="1" indent="-342900">
              <a:lnSpc>
                <a:spcPct val="150000"/>
              </a:lnSpc>
              <a:buFont typeface="Arial" panose="020B0604020202020204" pitchFamily="34" charset="0"/>
              <a:buChar char="•"/>
            </a:pPr>
            <a:r>
              <a:rPr lang="en-US" sz="2800" dirty="0"/>
              <a:t>Sandwich </a:t>
            </a:r>
          </a:p>
          <a:p>
            <a:pPr marL="952485" lvl="1" indent="-342900">
              <a:lnSpc>
                <a:spcPct val="150000"/>
              </a:lnSpc>
              <a:buFont typeface="Arial" panose="020B0604020202020204" pitchFamily="34" charset="0"/>
              <a:buChar char="•"/>
            </a:pPr>
            <a:r>
              <a:rPr lang="en-US" sz="2800" dirty="0"/>
              <a:t>Marina Office</a:t>
            </a:r>
          </a:p>
          <a:p>
            <a:pPr marL="342900" indent="-342900">
              <a:lnSpc>
                <a:spcPct val="150000"/>
              </a:lnSpc>
              <a:buFont typeface="Arial" panose="020B0604020202020204" pitchFamily="34" charset="0"/>
              <a:buChar char="•"/>
            </a:pPr>
            <a:endParaRPr lang="en-US" sz="2800" dirty="0"/>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6EC1570A-BEB0-0FAE-BF01-682663096A3D}"/>
              </a:ext>
            </a:extLst>
          </p:cNvPr>
          <p:cNvSpPr txBox="1"/>
          <p:nvPr/>
        </p:nvSpPr>
        <p:spPr>
          <a:xfrm>
            <a:off x="6839905" y="2786733"/>
            <a:ext cx="8193740" cy="369332"/>
          </a:xfrm>
          <a:prstGeom prst="rect">
            <a:avLst/>
          </a:prstGeom>
          <a:noFill/>
        </p:spPr>
        <p:txBody>
          <a:bodyPr wrap="square">
            <a:spAutoFit/>
          </a:bodyPr>
          <a:lstStyle/>
          <a:p>
            <a:r>
              <a:rPr lang="en-US" sz="1800" b="1" dirty="0">
                <a:solidFill>
                  <a:schemeClr val="bg1"/>
                </a:solidFill>
              </a:rPr>
              <a:t>COMMUNITY STAKEHOLDER SURVEY </a:t>
            </a:r>
          </a:p>
        </p:txBody>
      </p:sp>
      <p:sp>
        <p:nvSpPr>
          <p:cNvPr id="3" name="Freeform 2">
            <a:extLst>
              <a:ext uri="{FF2B5EF4-FFF2-40B4-BE49-F238E27FC236}">
                <a16:creationId xmlns:a16="http://schemas.microsoft.com/office/drawing/2014/main" id="{A21911F1-6EE4-CC64-31CD-5A5BE4F90BA2}"/>
              </a:ext>
            </a:extLst>
          </p:cNvPr>
          <p:cNvSpPr/>
          <p:nvPr/>
        </p:nvSpPr>
        <p:spPr>
          <a:xfrm>
            <a:off x="5051884" y="0"/>
            <a:ext cx="7140116" cy="619526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0754" b="-10698"/>
            </a:stretch>
          </a:blipFill>
        </p:spPr>
        <p:txBody>
          <a:bodyPr/>
          <a:lstStyle/>
          <a:p>
            <a:endParaRPr lang="en-US" dirty="0"/>
          </a:p>
        </p:txBody>
      </p:sp>
    </p:spTree>
    <p:extLst>
      <p:ext uri="{BB962C8B-B14F-4D97-AF65-F5344CB8AC3E}">
        <p14:creationId xmlns:p14="http://schemas.microsoft.com/office/powerpoint/2010/main" val="9570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DE6A-5C5E-588E-1A5A-06CC7FAB0E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6866AC-787B-CBEF-C406-D5759A3C1827}"/>
              </a:ext>
            </a:extLst>
          </p:cNvPr>
          <p:cNvSpPr/>
          <p:nvPr/>
        </p:nvSpPr>
        <p:spPr>
          <a:xfrm>
            <a:off x="0" y="0"/>
            <a:ext cx="12192000" cy="16648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144F91CF-8D0D-872A-681B-5C993E4EBC57}"/>
              </a:ext>
            </a:extLst>
          </p:cNvPr>
          <p:cNvSpPr/>
          <p:nvPr/>
        </p:nvSpPr>
        <p:spPr>
          <a:xfrm>
            <a:off x="0" y="5222450"/>
            <a:ext cx="12192000" cy="16648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5" name="Rectangle 4">
            <a:extLst>
              <a:ext uri="{FF2B5EF4-FFF2-40B4-BE49-F238E27FC236}">
                <a16:creationId xmlns:a16="http://schemas.microsoft.com/office/drawing/2014/main" id="{44463734-17F3-CE54-F03F-81FD1AE0EFC7}"/>
              </a:ext>
            </a:extLst>
          </p:cNvPr>
          <p:cNvSpPr/>
          <p:nvPr/>
        </p:nvSpPr>
        <p:spPr>
          <a:xfrm>
            <a:off x="0" y="1630836"/>
            <a:ext cx="12192000" cy="359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2">
            <a:extLst>
              <a:ext uri="{FF2B5EF4-FFF2-40B4-BE49-F238E27FC236}">
                <a16:creationId xmlns:a16="http://schemas.microsoft.com/office/drawing/2014/main" id="{108DDC58-30DE-23DE-856D-B8BDE72BF317}"/>
              </a:ext>
            </a:extLst>
          </p:cNvPr>
          <p:cNvSpPr/>
          <p:nvPr/>
        </p:nvSpPr>
        <p:spPr>
          <a:xfrm>
            <a:off x="983432" y="944725"/>
            <a:ext cx="10225136" cy="518457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77" t="-18451" r="-577" b="-14920"/>
            </a:stretch>
          </a:blipFill>
        </p:spPr>
        <p:txBody>
          <a:bodyPr/>
          <a:lstStyle/>
          <a:p>
            <a:endParaRPr lang="en-US"/>
          </a:p>
        </p:txBody>
      </p:sp>
      <p:sp>
        <p:nvSpPr>
          <p:cNvPr id="6" name="Rectangle 5">
            <a:extLst>
              <a:ext uri="{FF2B5EF4-FFF2-40B4-BE49-F238E27FC236}">
                <a16:creationId xmlns:a16="http://schemas.microsoft.com/office/drawing/2014/main" id="{8A61BAB0-DD0C-BFF4-93B7-118B46A6C91C}"/>
              </a:ext>
            </a:extLst>
          </p:cNvPr>
          <p:cNvSpPr/>
          <p:nvPr/>
        </p:nvSpPr>
        <p:spPr>
          <a:xfrm>
            <a:off x="983432" y="944724"/>
            <a:ext cx="10225136" cy="5184576"/>
          </a:xfrm>
          <a:prstGeom prst="rect">
            <a:avLst/>
          </a:prstGeom>
          <a:solidFill>
            <a:schemeClr val="bg1">
              <a:alpha val="79481"/>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ogo with a anchor on it&#10;&#10;Description automatically generated">
            <a:extLst>
              <a:ext uri="{FF2B5EF4-FFF2-40B4-BE49-F238E27FC236}">
                <a16:creationId xmlns:a16="http://schemas.microsoft.com/office/drawing/2014/main" id="{27FEA01E-669E-145D-E925-7CFD85CF056E}"/>
              </a:ext>
            </a:extLst>
          </p:cNvPr>
          <p:cNvPicPr>
            <a:picLocks noChangeAspect="1"/>
          </p:cNvPicPr>
          <p:nvPr/>
        </p:nvPicPr>
        <p:blipFill>
          <a:blip r:embed="rId4"/>
          <a:stretch>
            <a:fillRect/>
          </a:stretch>
        </p:blipFill>
        <p:spPr>
          <a:xfrm>
            <a:off x="3432598" y="1712410"/>
            <a:ext cx="4662844" cy="2540446"/>
          </a:xfrm>
          <a:prstGeom prst="rect">
            <a:avLst/>
          </a:prstGeom>
        </p:spPr>
      </p:pic>
      <p:sp>
        <p:nvSpPr>
          <p:cNvPr id="9" name="Rectangle 8">
            <a:extLst>
              <a:ext uri="{FF2B5EF4-FFF2-40B4-BE49-F238E27FC236}">
                <a16:creationId xmlns:a16="http://schemas.microsoft.com/office/drawing/2014/main" id="{E785F3B3-24D1-9F71-6F92-CE6D2214A430}"/>
              </a:ext>
            </a:extLst>
          </p:cNvPr>
          <p:cNvSpPr/>
          <p:nvPr/>
        </p:nvSpPr>
        <p:spPr>
          <a:xfrm>
            <a:off x="4778939" y="4837979"/>
            <a:ext cx="1970162" cy="4591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400" dirty="0"/>
              <a:t>CONTACT</a:t>
            </a:r>
          </a:p>
        </p:txBody>
      </p:sp>
      <p:sp>
        <p:nvSpPr>
          <p:cNvPr id="11" name="Title 31">
            <a:extLst>
              <a:ext uri="{FF2B5EF4-FFF2-40B4-BE49-F238E27FC236}">
                <a16:creationId xmlns:a16="http://schemas.microsoft.com/office/drawing/2014/main" id="{04A8ECBF-C818-79B3-EB1A-D8D8A1FF4DE3}"/>
              </a:ext>
            </a:extLst>
          </p:cNvPr>
          <p:cNvSpPr txBox="1">
            <a:spLocks/>
          </p:cNvSpPr>
          <p:nvPr/>
        </p:nvSpPr>
        <p:spPr>
          <a:xfrm>
            <a:off x="983432" y="5359345"/>
            <a:ext cx="10225136" cy="817561"/>
          </a:xfrm>
          <a:prstGeom prst="rect">
            <a:avLst/>
          </a:prstGeom>
        </p:spPr>
        <p:txBody>
          <a:bodyPr>
            <a:normAutofit/>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sz="3000" dirty="0" err="1"/>
              <a:t>foxlandharbormarina@gmail.com</a:t>
            </a:r>
            <a:r>
              <a:rPr lang="en-US" sz="3000" dirty="0"/>
              <a:t> </a:t>
            </a:r>
          </a:p>
          <a:p>
            <a:pPr algn="l"/>
            <a:endParaRPr lang="en-US" sz="4800" dirty="0"/>
          </a:p>
        </p:txBody>
      </p:sp>
      <p:sp>
        <p:nvSpPr>
          <p:cNvPr id="3" name="TextBox 2">
            <a:extLst>
              <a:ext uri="{FF2B5EF4-FFF2-40B4-BE49-F238E27FC236}">
                <a16:creationId xmlns:a16="http://schemas.microsoft.com/office/drawing/2014/main" id="{F8A6033D-78F4-18D1-9A5B-BFC52CD980EA}"/>
              </a:ext>
            </a:extLst>
          </p:cNvPr>
          <p:cNvSpPr txBox="1"/>
          <p:nvPr/>
        </p:nvSpPr>
        <p:spPr>
          <a:xfrm>
            <a:off x="2207568" y="4149080"/>
            <a:ext cx="7704856" cy="707886"/>
          </a:xfrm>
          <a:prstGeom prst="rect">
            <a:avLst/>
          </a:prstGeom>
          <a:noFill/>
        </p:spPr>
        <p:txBody>
          <a:bodyPr wrap="square" rtlCol="0">
            <a:spAutoFit/>
          </a:bodyPr>
          <a:lstStyle/>
          <a:p>
            <a:r>
              <a:rPr lang="en-US" sz="800" dirty="0"/>
              <a:t>Disclaimer:</a:t>
            </a:r>
          </a:p>
          <a:p>
            <a:r>
              <a:rPr lang="en-US" sz="800" dirty="0"/>
              <a:t>The views and opinions expressed in this presentation are solely those of Foxland Harbor Marina and do not necessarily reflect those of any affiliated organizations, partners, or stakeholders. The information contained herein is based on current plans, community feedback, and design concepts as of the date of this presentation. While every effort has been made to ensure the accuracy of the information provided, Foxland Harbor Marina makes no guarantees and assumes no liability for errors, omissions, or changes that may occur. All plans and concepts are subject to revision.</a:t>
            </a:r>
          </a:p>
        </p:txBody>
      </p:sp>
    </p:spTree>
    <p:extLst>
      <p:ext uri="{BB962C8B-B14F-4D97-AF65-F5344CB8AC3E}">
        <p14:creationId xmlns:p14="http://schemas.microsoft.com/office/powerpoint/2010/main" val="409546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00C8389-8E15-A866-7554-C6E46164039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471" t="-17820" r="-5975" b="-17820"/>
            </a:stretch>
          </a:blipFill>
        </p:spPr>
        <p:txBody>
          <a:bodyPr/>
          <a:lstStyle/>
          <a:p>
            <a:endParaRPr lang="en-US"/>
          </a:p>
        </p:txBody>
      </p:sp>
      <p:cxnSp>
        <p:nvCxnSpPr>
          <p:cNvPr id="20" name="Straight Connector 19">
            <a:extLst>
              <a:ext uri="{FF2B5EF4-FFF2-40B4-BE49-F238E27FC236}">
                <a16:creationId xmlns:a16="http://schemas.microsoft.com/office/drawing/2014/main" id="{96F39926-48D3-BE13-EF49-6FAB4888F1B1}"/>
              </a:ext>
            </a:extLst>
          </p:cNvPr>
          <p:cNvCxnSpPr>
            <a:cxnSpLocks/>
          </p:cNvCxnSpPr>
          <p:nvPr/>
        </p:nvCxnSpPr>
        <p:spPr>
          <a:xfrm flipV="1">
            <a:off x="6755419" y="4948428"/>
            <a:ext cx="639420" cy="88987"/>
          </a:xfrm>
          <a:prstGeom prst="line">
            <a:avLst/>
          </a:prstGeom>
          <a:ln w="3175">
            <a:solidFill>
              <a:srgbClr val="B2B2B2">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B2F3E7-3DB5-DE3A-1D68-7E009A429ED4}"/>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9E942C-6629-B28C-9976-EE54B4FE7091}"/>
              </a:ext>
            </a:extLst>
          </p:cNvPr>
          <p:cNvSpPr txBox="1"/>
          <p:nvPr/>
        </p:nvSpPr>
        <p:spPr>
          <a:xfrm>
            <a:off x="6636060" y="2739489"/>
            <a:ext cx="8892988" cy="360098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t>Luxury Condominiums</a:t>
            </a:r>
          </a:p>
          <a:p>
            <a:pPr marL="342900" indent="-342900">
              <a:lnSpc>
                <a:spcPct val="150000"/>
              </a:lnSpc>
              <a:buFont typeface="Arial" panose="020B0604020202020204" pitchFamily="34" charset="0"/>
              <a:buChar char="•"/>
            </a:pPr>
            <a:r>
              <a:rPr lang="en-US" dirty="0"/>
              <a:t>112 Total Residences</a:t>
            </a:r>
          </a:p>
          <a:p>
            <a:pPr marL="342900" indent="-342900">
              <a:lnSpc>
                <a:spcPct val="150000"/>
              </a:lnSpc>
              <a:buFont typeface="Arial" panose="020B0604020202020204" pitchFamily="34" charset="0"/>
              <a:buChar char="•"/>
            </a:pPr>
            <a:r>
              <a:rPr lang="en-US" dirty="0"/>
              <a:t>Most Condominiums Feature:</a:t>
            </a:r>
          </a:p>
          <a:p>
            <a:pPr marL="952485" lvl="1" indent="-342900">
              <a:buFont typeface="Arial" panose="020B0604020202020204" pitchFamily="34" charset="0"/>
              <a:buChar char="•"/>
            </a:pPr>
            <a:r>
              <a:rPr lang="en-US" dirty="0"/>
              <a:t>Covered Parking</a:t>
            </a:r>
          </a:p>
          <a:p>
            <a:pPr marL="952485" lvl="1" indent="-342900">
              <a:buFont typeface="Arial" panose="020B0604020202020204" pitchFamily="34" charset="0"/>
              <a:buChar char="•"/>
            </a:pPr>
            <a:r>
              <a:rPr lang="en-US" dirty="0"/>
              <a:t>Storage</a:t>
            </a:r>
          </a:p>
          <a:p>
            <a:pPr marL="952485" lvl="1" indent="-342900">
              <a:buFont typeface="Arial" panose="020B0604020202020204" pitchFamily="34" charset="0"/>
              <a:buChar char="•"/>
            </a:pPr>
            <a:r>
              <a:rPr lang="en-US" dirty="0"/>
              <a:t>Lake and Golf Course Views</a:t>
            </a:r>
          </a:p>
          <a:p>
            <a:endParaRPr lang="en-US" dirty="0"/>
          </a:p>
          <a:p>
            <a:endParaRPr lang="en-US" dirty="0"/>
          </a:p>
        </p:txBody>
      </p:sp>
      <p:sp>
        <p:nvSpPr>
          <p:cNvPr id="11" name="Rectangle 10">
            <a:extLst>
              <a:ext uri="{FF2B5EF4-FFF2-40B4-BE49-F238E27FC236}">
                <a16:creationId xmlns:a16="http://schemas.microsoft.com/office/drawing/2014/main" id="{20FA25AB-AC3F-02F1-F2FF-94F73CAE5087}"/>
              </a:ext>
            </a:extLst>
          </p:cNvPr>
          <p:cNvSpPr/>
          <p:nvPr/>
        </p:nvSpPr>
        <p:spPr>
          <a:xfrm>
            <a:off x="0" y="1"/>
            <a:ext cx="12192000" cy="2246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E29C931F-EB26-F65C-30ED-42CC515BB0CD}"/>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60A05EE2-6C3D-74A5-D211-00AF6E81BB0E}"/>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16" name="Title 1">
            <a:extLst>
              <a:ext uri="{FF2B5EF4-FFF2-40B4-BE49-F238E27FC236}">
                <a16:creationId xmlns:a16="http://schemas.microsoft.com/office/drawing/2014/main" id="{E98357CE-D0DE-5D2F-7334-DD3DD0D481A1}"/>
              </a:ext>
            </a:extLst>
          </p:cNvPr>
          <p:cNvSpPr txBox="1">
            <a:spLocks/>
          </p:cNvSpPr>
          <p:nvPr/>
        </p:nvSpPr>
        <p:spPr>
          <a:xfrm>
            <a:off x="6564052" y="922737"/>
            <a:ext cx="11786336"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000" dirty="0">
                <a:solidFill>
                  <a:schemeClr val="accent3"/>
                </a:solidFill>
              </a:rPr>
              <a:t>Marina Campus </a:t>
            </a:r>
            <a:br>
              <a:rPr lang="en-US" sz="6000" dirty="0">
                <a:solidFill>
                  <a:schemeClr val="accent3"/>
                </a:solidFill>
              </a:rPr>
            </a:br>
            <a:r>
              <a:rPr lang="en-US" sz="6000" dirty="0">
                <a:solidFill>
                  <a:schemeClr val="accent3"/>
                </a:solidFill>
              </a:rPr>
              <a:t>Includes</a:t>
            </a:r>
          </a:p>
        </p:txBody>
      </p:sp>
      <p:pic>
        <p:nvPicPr>
          <p:cNvPr id="6" name="Picture 5" descr="A group of people walking by a dock&#10;&#10;AI-generated content may be incorrect.">
            <a:extLst>
              <a:ext uri="{FF2B5EF4-FFF2-40B4-BE49-F238E27FC236}">
                <a16:creationId xmlns:a16="http://schemas.microsoft.com/office/drawing/2014/main" id="{7E11BEAF-8AB5-AC35-1DBD-C5A0C66B4E81}"/>
              </a:ext>
            </a:extLst>
          </p:cNvPr>
          <p:cNvPicPr>
            <a:picLocks noChangeAspect="1"/>
          </p:cNvPicPr>
          <p:nvPr/>
        </p:nvPicPr>
        <p:blipFill>
          <a:blip r:embed="rId3"/>
          <a:stretch>
            <a:fillRect/>
          </a:stretch>
        </p:blipFill>
        <p:spPr>
          <a:xfrm>
            <a:off x="360040" y="1192757"/>
            <a:ext cx="5915981" cy="3937825"/>
          </a:xfrm>
          <a:prstGeom prst="rect">
            <a:avLst/>
          </a:prstGeom>
        </p:spPr>
      </p:pic>
    </p:spTree>
    <p:extLst>
      <p:ext uri="{BB962C8B-B14F-4D97-AF65-F5344CB8AC3E}">
        <p14:creationId xmlns:p14="http://schemas.microsoft.com/office/powerpoint/2010/main" val="391834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C611-4132-6FED-F669-8DEE7923E8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DA8C7F-E78C-E370-9313-5DA142779A47}"/>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0A977F-43C9-91B5-BCE0-351231061D98}"/>
              </a:ext>
            </a:extLst>
          </p:cNvPr>
          <p:cNvSpPr/>
          <p:nvPr/>
        </p:nvSpPr>
        <p:spPr>
          <a:xfrm>
            <a:off x="-3466" y="0"/>
            <a:ext cx="12195466" cy="62013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76BD519D-25FD-3EBD-68D3-E8B75DDEDD0B}"/>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1145B280-833C-B441-4B47-1B4D0AD9C42D}"/>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CA58FD6F-F611-6165-FC19-F87DC2D4054D}"/>
              </a:ext>
            </a:extLst>
          </p:cNvPr>
          <p:cNvSpPr txBox="1">
            <a:spLocks/>
          </p:cNvSpPr>
          <p:nvPr/>
        </p:nvSpPr>
        <p:spPr>
          <a:xfrm>
            <a:off x="644047" y="703784"/>
            <a:ext cx="5312522" cy="1345077"/>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8800" dirty="0">
                <a:solidFill>
                  <a:schemeClr val="bg1"/>
                </a:solidFill>
              </a:rPr>
              <a:t>Why now</a:t>
            </a:r>
          </a:p>
        </p:txBody>
      </p:sp>
      <p:sp>
        <p:nvSpPr>
          <p:cNvPr id="16" name="TextBox 15">
            <a:extLst>
              <a:ext uri="{FF2B5EF4-FFF2-40B4-BE49-F238E27FC236}">
                <a16:creationId xmlns:a16="http://schemas.microsoft.com/office/drawing/2014/main" id="{8C8F8B52-A4CF-BB1F-4FD9-7550CD97290D}"/>
              </a:ext>
            </a:extLst>
          </p:cNvPr>
          <p:cNvSpPr txBox="1"/>
          <p:nvPr/>
        </p:nvSpPr>
        <p:spPr>
          <a:xfrm>
            <a:off x="653048" y="2048861"/>
            <a:ext cx="7243152" cy="3847207"/>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There hasn’t been a marina developed in Gallatin </a:t>
            </a:r>
            <a:br>
              <a:rPr lang="en-US" sz="2000" dirty="0">
                <a:solidFill>
                  <a:schemeClr val="bg1"/>
                </a:solidFill>
              </a:rPr>
            </a:br>
            <a:r>
              <a:rPr lang="en-US" sz="2000" dirty="0">
                <a:solidFill>
                  <a:schemeClr val="bg1"/>
                </a:solidFill>
              </a:rPr>
              <a:t>in almost </a:t>
            </a:r>
            <a:r>
              <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70 YEARS</a:t>
            </a:r>
            <a:endParaRPr lang="en-US" sz="2000" dirty="0">
              <a:solidFill>
                <a:schemeClr val="bg1"/>
              </a:solidFill>
            </a:endParaRPr>
          </a:p>
          <a:p>
            <a:pPr marL="342900" indent="-342900">
              <a:lnSpc>
                <a:spcPct val="150000"/>
              </a:lnSpc>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To put that in perspective: when it was built, </a:t>
            </a:r>
            <a:br>
              <a:rPr lang="en-US" sz="2000" dirty="0">
                <a:solidFill>
                  <a:schemeClr val="bg1"/>
                </a:solidFill>
              </a:rPr>
            </a:br>
            <a:r>
              <a:rPr lang="en-US" sz="2000" dirty="0">
                <a:solidFill>
                  <a:schemeClr val="bg1"/>
                </a:solidFill>
              </a:rPr>
              <a:t>Gallatin had a population of  </a:t>
            </a:r>
            <a:r>
              <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5,000</a:t>
            </a:r>
            <a:endParaRPr lang="en-US" sz="3600" dirty="0">
              <a:solidFill>
                <a:schemeClr val="bg1"/>
              </a:solidFill>
            </a:endParaRPr>
          </a:p>
          <a:p>
            <a:pPr>
              <a:lnSpc>
                <a:spcPct val="150000"/>
              </a:lnSpc>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Today’s population is now over</a:t>
            </a:r>
            <a:r>
              <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55,000 </a:t>
            </a:r>
            <a:br>
              <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AND GROWING</a:t>
            </a:r>
          </a:p>
        </p:txBody>
      </p:sp>
      <p:grpSp>
        <p:nvGrpSpPr>
          <p:cNvPr id="5" name="Group 3">
            <a:extLst>
              <a:ext uri="{FF2B5EF4-FFF2-40B4-BE49-F238E27FC236}">
                <a16:creationId xmlns:a16="http://schemas.microsoft.com/office/drawing/2014/main" id="{460C14A7-8937-1795-C4D9-C3DF150DF700}"/>
              </a:ext>
            </a:extLst>
          </p:cNvPr>
          <p:cNvGrpSpPr/>
          <p:nvPr/>
        </p:nvGrpSpPr>
        <p:grpSpPr>
          <a:xfrm>
            <a:off x="7040620" y="1047336"/>
            <a:ext cx="4647413" cy="4320803"/>
            <a:chOff x="0" y="0"/>
            <a:chExt cx="8176054" cy="7601459"/>
          </a:xfrm>
        </p:grpSpPr>
        <p:pic>
          <p:nvPicPr>
            <p:cNvPr id="7" name="Picture 4">
              <a:extLst>
                <a:ext uri="{FF2B5EF4-FFF2-40B4-BE49-F238E27FC236}">
                  <a16:creationId xmlns:a16="http://schemas.microsoft.com/office/drawing/2014/main" id="{E7C6EDC0-9D2D-751B-1A8F-6BE38B35BF82}"/>
                </a:ext>
              </a:extLst>
            </p:cNvPr>
            <p:cNvPicPr>
              <a:picLocks noChangeAspect="1"/>
            </p:cNvPicPr>
            <p:nvPr/>
          </p:nvPicPr>
          <p:blipFill>
            <a:blip r:embed="rId3"/>
            <a:srcRect l="19785" r="19785"/>
            <a:stretch>
              <a:fillRect/>
            </a:stretch>
          </p:blipFill>
          <p:spPr>
            <a:xfrm>
              <a:off x="0" y="0"/>
              <a:ext cx="8176054" cy="7601459"/>
            </a:xfrm>
            <a:prstGeom prst="rect">
              <a:avLst/>
            </a:prstGeom>
          </p:spPr>
        </p:pic>
      </p:grpSp>
    </p:spTree>
    <p:extLst>
      <p:ext uri="{BB962C8B-B14F-4D97-AF65-F5344CB8AC3E}">
        <p14:creationId xmlns:p14="http://schemas.microsoft.com/office/powerpoint/2010/main" val="241787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3E6C-940A-8C7E-CA8B-5CC4A9B35FE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C458B1-4645-90DE-A128-AABA24C70B1D}"/>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DC3F20-E008-BA0D-BFA3-3CE621D04800}"/>
              </a:ext>
            </a:extLst>
          </p:cNvPr>
          <p:cNvSpPr/>
          <p:nvPr/>
        </p:nvSpPr>
        <p:spPr>
          <a:xfrm>
            <a:off x="-3466" y="0"/>
            <a:ext cx="5315989" cy="6201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38CA0BF6-E269-B480-AB55-6634C065FF08}"/>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9B98F51A-97E8-52DC-ED90-23F642ECCDAF}"/>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55CA14A4-A91D-EBBE-FCF0-1AAC6DB85DC4}"/>
              </a:ext>
            </a:extLst>
          </p:cNvPr>
          <p:cNvSpPr txBox="1">
            <a:spLocks/>
          </p:cNvSpPr>
          <p:nvPr/>
        </p:nvSpPr>
        <p:spPr>
          <a:xfrm>
            <a:off x="315316" y="528137"/>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7200" dirty="0">
                <a:solidFill>
                  <a:schemeClr val="accent2"/>
                </a:solidFill>
              </a:rPr>
              <a:t>Amenities</a:t>
            </a:r>
          </a:p>
        </p:txBody>
      </p:sp>
      <p:sp>
        <p:nvSpPr>
          <p:cNvPr id="16" name="TextBox 15">
            <a:extLst>
              <a:ext uri="{FF2B5EF4-FFF2-40B4-BE49-F238E27FC236}">
                <a16:creationId xmlns:a16="http://schemas.microsoft.com/office/drawing/2014/main" id="{099D9491-03C7-8B70-45E5-6359B4F33BC0}"/>
              </a:ext>
            </a:extLst>
          </p:cNvPr>
          <p:cNvSpPr txBox="1"/>
          <p:nvPr/>
        </p:nvSpPr>
        <p:spPr>
          <a:xfrm>
            <a:off x="686263" y="1520788"/>
            <a:ext cx="6096000" cy="512146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Nature Trail</a:t>
            </a:r>
          </a:p>
          <a:p>
            <a:pPr marL="342900" indent="-342900">
              <a:lnSpc>
                <a:spcPct val="150000"/>
              </a:lnSpc>
              <a:buFont typeface="Arial" panose="020B0604020202020204" pitchFamily="34" charset="0"/>
              <a:buChar char="•"/>
            </a:pPr>
            <a:r>
              <a:rPr lang="en-US" sz="2000" dirty="0"/>
              <a:t>Cornhole/Outdoor Games</a:t>
            </a:r>
          </a:p>
          <a:p>
            <a:pPr marL="342900" indent="-342900">
              <a:lnSpc>
                <a:spcPct val="150000"/>
              </a:lnSpc>
              <a:buFont typeface="Arial" panose="020B0604020202020204" pitchFamily="34" charset="0"/>
              <a:buChar char="•"/>
            </a:pPr>
            <a:r>
              <a:rPr lang="en-US" sz="2000" dirty="0"/>
              <a:t>Pavillion</a:t>
            </a:r>
          </a:p>
          <a:p>
            <a:pPr marL="342900" indent="-342900">
              <a:lnSpc>
                <a:spcPct val="150000"/>
              </a:lnSpc>
              <a:buFont typeface="Arial" panose="020B0604020202020204" pitchFamily="34" charset="0"/>
              <a:buChar char="•"/>
            </a:pPr>
            <a:r>
              <a:rPr lang="en-US" sz="2000" dirty="0"/>
              <a:t>Adult Swings</a:t>
            </a:r>
          </a:p>
          <a:p>
            <a:pPr marL="342900" indent="-342900">
              <a:lnSpc>
                <a:spcPct val="150000"/>
              </a:lnSpc>
              <a:buFont typeface="Arial" panose="020B0604020202020204" pitchFamily="34" charset="0"/>
              <a:buChar char="•"/>
            </a:pPr>
            <a:r>
              <a:rPr lang="en-US" sz="2000" dirty="0"/>
              <a:t>Comfortable Outdoor Seating</a:t>
            </a:r>
          </a:p>
          <a:p>
            <a:pPr marL="342900" indent="-342900">
              <a:lnSpc>
                <a:spcPct val="150000"/>
              </a:lnSpc>
              <a:buFont typeface="Arial" panose="020B0604020202020204" pitchFamily="34" charset="0"/>
              <a:buChar char="•"/>
            </a:pPr>
            <a:r>
              <a:rPr lang="en-US" sz="2000" dirty="0"/>
              <a:t>Fuel Dock Services</a:t>
            </a:r>
          </a:p>
          <a:p>
            <a:pPr marL="342900" indent="-342900">
              <a:lnSpc>
                <a:spcPct val="150000"/>
              </a:lnSpc>
              <a:buFont typeface="Arial" panose="020B0604020202020204" pitchFamily="34" charset="0"/>
              <a:buChar char="•"/>
            </a:pPr>
            <a:r>
              <a:rPr lang="en-US" sz="2000" dirty="0"/>
              <a:t>Restaurant</a:t>
            </a:r>
          </a:p>
          <a:p>
            <a:pPr marL="342900" indent="-342900">
              <a:lnSpc>
                <a:spcPct val="150000"/>
              </a:lnSpc>
              <a:buFont typeface="Arial" panose="020B0604020202020204" pitchFamily="34" charset="0"/>
              <a:buChar char="•"/>
            </a:pPr>
            <a:r>
              <a:rPr lang="en-US" sz="2000" dirty="0"/>
              <a:t>Shops</a:t>
            </a:r>
          </a:p>
          <a:p>
            <a:pPr marL="342900" indent="-342900">
              <a:lnSpc>
                <a:spcPct val="150000"/>
              </a:lnSpc>
              <a:buFont typeface="Arial" panose="020B0604020202020204" pitchFamily="34" charset="0"/>
              <a:buChar char="•"/>
            </a:pPr>
            <a:r>
              <a:rPr lang="en-US" sz="2000" dirty="0"/>
              <a:t>Playground</a:t>
            </a:r>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37861115-6589-9314-4F37-D61A9A3AA508}"/>
              </a:ext>
            </a:extLst>
          </p:cNvPr>
          <p:cNvSpPr txBox="1"/>
          <p:nvPr/>
        </p:nvSpPr>
        <p:spPr>
          <a:xfrm>
            <a:off x="6839905" y="2786733"/>
            <a:ext cx="8193740" cy="369332"/>
          </a:xfrm>
          <a:prstGeom prst="rect">
            <a:avLst/>
          </a:prstGeom>
          <a:noFill/>
        </p:spPr>
        <p:txBody>
          <a:bodyPr wrap="square">
            <a:spAutoFit/>
          </a:bodyPr>
          <a:lstStyle/>
          <a:p>
            <a:r>
              <a:rPr lang="en-US" sz="1800" b="1" dirty="0">
                <a:solidFill>
                  <a:schemeClr val="bg1"/>
                </a:solidFill>
              </a:rPr>
              <a:t>COMMUNITY STAKEHOLDER SURVEY </a:t>
            </a:r>
          </a:p>
        </p:txBody>
      </p:sp>
      <p:pic>
        <p:nvPicPr>
          <p:cNvPr id="7" name="Picture 6" descr="A person taking a picture of a group of children&#10;&#10;Description automatically generated">
            <a:extLst>
              <a:ext uri="{FF2B5EF4-FFF2-40B4-BE49-F238E27FC236}">
                <a16:creationId xmlns:a16="http://schemas.microsoft.com/office/drawing/2014/main" id="{3E9B7977-BD17-DD2B-9BFF-1BBE6730D8A1}"/>
              </a:ext>
            </a:extLst>
          </p:cNvPr>
          <p:cNvPicPr>
            <a:picLocks noChangeAspect="1"/>
          </p:cNvPicPr>
          <p:nvPr/>
        </p:nvPicPr>
        <p:blipFill rotWithShape="1">
          <a:blip r:embed="rId3"/>
          <a:srcRect l="24746" t="9630" r="15214" b="34696"/>
          <a:stretch/>
        </p:blipFill>
        <p:spPr>
          <a:xfrm>
            <a:off x="4871864" y="8620"/>
            <a:ext cx="7320136" cy="6201308"/>
          </a:xfrm>
          <a:prstGeom prst="rect">
            <a:avLst/>
          </a:prstGeom>
        </p:spPr>
      </p:pic>
    </p:spTree>
    <p:extLst>
      <p:ext uri="{BB962C8B-B14F-4D97-AF65-F5344CB8AC3E}">
        <p14:creationId xmlns:p14="http://schemas.microsoft.com/office/powerpoint/2010/main" val="189785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7B0F-02DB-664E-4D91-7E5E7CEF3B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586A4C-7ACA-D7B6-33EA-BAEDFEA1320A}"/>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400A73E-127A-2EF7-18BF-6ECBFBBC6543}"/>
              </a:ext>
            </a:extLst>
          </p:cNvPr>
          <p:cNvSpPr/>
          <p:nvPr/>
        </p:nvSpPr>
        <p:spPr>
          <a:xfrm>
            <a:off x="-3466" y="0"/>
            <a:ext cx="5415390" cy="62013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1A687A0A-F1B3-9CE8-AFC8-AFCB7C4018EF}"/>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D12BB11A-D03D-6D26-A1DD-9156563FAB53}"/>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F9A49F01-6BC7-AE61-1578-DFE21754E3E8}"/>
              </a:ext>
            </a:extLst>
          </p:cNvPr>
          <p:cNvSpPr txBox="1">
            <a:spLocks/>
          </p:cNvSpPr>
          <p:nvPr/>
        </p:nvSpPr>
        <p:spPr>
          <a:xfrm>
            <a:off x="402276" y="610616"/>
            <a:ext cx="5312522" cy="720080"/>
          </a:xfrm>
          <a:prstGeom prst="rect">
            <a:avLst/>
          </a:prstGeom>
        </p:spPr>
        <p:txBody>
          <a:bodyPr>
            <a:noAutofit/>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5200" dirty="0">
                <a:solidFill>
                  <a:schemeClr val="accent3"/>
                </a:solidFill>
              </a:rPr>
              <a:t>Transit Friendly</a:t>
            </a:r>
          </a:p>
        </p:txBody>
      </p:sp>
      <p:sp>
        <p:nvSpPr>
          <p:cNvPr id="16" name="TextBox 15">
            <a:extLst>
              <a:ext uri="{FF2B5EF4-FFF2-40B4-BE49-F238E27FC236}">
                <a16:creationId xmlns:a16="http://schemas.microsoft.com/office/drawing/2014/main" id="{06CD90E8-2632-86C9-07FE-B4C8F41A1B32}"/>
              </a:ext>
            </a:extLst>
          </p:cNvPr>
          <p:cNvSpPr txBox="1"/>
          <p:nvPr/>
        </p:nvSpPr>
        <p:spPr>
          <a:xfrm>
            <a:off x="402421" y="1329784"/>
            <a:ext cx="4738489" cy="3428696"/>
          </a:xfrm>
          <a:prstGeom prst="rect">
            <a:avLst/>
          </a:prstGeom>
          <a:noFill/>
        </p:spPr>
        <p:txBody>
          <a:bodyPr wrap="square">
            <a:spAutoFit/>
          </a:bodyPr>
          <a:lstStyle/>
          <a:p>
            <a:r>
              <a:rPr lang="en-US" sz="2000" dirty="0">
                <a:solidFill>
                  <a:schemeClr val="bg1"/>
                </a:solidFill>
              </a:rPr>
              <a:t>In traditional neighborhoods, residents must drive their cars to:</a:t>
            </a:r>
          </a:p>
          <a:p>
            <a:pPr marL="342900" indent="-342900">
              <a:lnSpc>
                <a:spcPct val="150000"/>
              </a:lnSpc>
              <a:buFont typeface="Arial" panose="020B0604020202020204" pitchFamily="34" charset="0"/>
              <a:buChar char="•"/>
            </a:pPr>
            <a:r>
              <a:rPr lang="en-US" sz="2000" dirty="0">
                <a:solidFill>
                  <a:schemeClr val="bg1"/>
                </a:solidFill>
              </a:rPr>
              <a:t>Restaurants</a:t>
            </a:r>
          </a:p>
          <a:p>
            <a:pPr marL="342900" indent="-342900">
              <a:lnSpc>
                <a:spcPct val="150000"/>
              </a:lnSpc>
              <a:buFont typeface="Arial" panose="020B0604020202020204" pitchFamily="34" charset="0"/>
              <a:buChar char="•"/>
            </a:pPr>
            <a:r>
              <a:rPr lang="en-US" sz="2000" dirty="0">
                <a:solidFill>
                  <a:schemeClr val="bg1"/>
                </a:solidFill>
              </a:rPr>
              <a:t>Golf</a:t>
            </a:r>
          </a:p>
          <a:p>
            <a:pPr marL="342900" indent="-342900">
              <a:lnSpc>
                <a:spcPct val="150000"/>
              </a:lnSpc>
              <a:buFont typeface="Arial" panose="020B0604020202020204" pitchFamily="34" charset="0"/>
              <a:buChar char="•"/>
            </a:pPr>
            <a:r>
              <a:rPr lang="en-US" sz="2000" dirty="0">
                <a:solidFill>
                  <a:schemeClr val="bg1"/>
                </a:solidFill>
              </a:rPr>
              <a:t>Swim</a:t>
            </a:r>
          </a:p>
          <a:p>
            <a:pPr marL="342900" indent="-342900">
              <a:lnSpc>
                <a:spcPct val="150000"/>
              </a:lnSpc>
              <a:buFont typeface="Arial" panose="020B0604020202020204" pitchFamily="34" charset="0"/>
              <a:buChar char="•"/>
            </a:pPr>
            <a:r>
              <a:rPr lang="en-US" sz="2000" dirty="0">
                <a:solidFill>
                  <a:schemeClr val="bg1"/>
                </a:solidFill>
              </a:rPr>
              <a:t>Fitness</a:t>
            </a:r>
          </a:p>
          <a:p>
            <a:pPr>
              <a:lnSpc>
                <a:spcPct val="150000"/>
              </a:lnSpc>
            </a:pPr>
            <a:endParaRPr lang="en-US" sz="2000" dirty="0"/>
          </a:p>
          <a:p>
            <a:pPr marL="342900" indent="-342900">
              <a:lnSpc>
                <a:spcPct val="150000"/>
              </a:lnSpc>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28A7B75C-9B34-D23A-3C42-525AB2985423}"/>
              </a:ext>
            </a:extLst>
          </p:cNvPr>
          <p:cNvSpPr txBox="1"/>
          <p:nvPr/>
        </p:nvSpPr>
        <p:spPr>
          <a:xfrm>
            <a:off x="6839905" y="2786733"/>
            <a:ext cx="8193740" cy="369332"/>
          </a:xfrm>
          <a:prstGeom prst="rect">
            <a:avLst/>
          </a:prstGeom>
          <a:noFill/>
        </p:spPr>
        <p:txBody>
          <a:bodyPr wrap="square">
            <a:spAutoFit/>
          </a:bodyPr>
          <a:lstStyle/>
          <a:p>
            <a:r>
              <a:rPr lang="en-US" sz="1800" b="1" dirty="0">
                <a:solidFill>
                  <a:schemeClr val="bg1"/>
                </a:solidFill>
              </a:rPr>
              <a:t>COMMUNITY STAKEHOLDER SURVEY </a:t>
            </a:r>
          </a:p>
        </p:txBody>
      </p:sp>
      <p:sp>
        <p:nvSpPr>
          <p:cNvPr id="7" name="TextBox 6">
            <a:extLst>
              <a:ext uri="{FF2B5EF4-FFF2-40B4-BE49-F238E27FC236}">
                <a16:creationId xmlns:a16="http://schemas.microsoft.com/office/drawing/2014/main" id="{970C5D12-EEFC-F8A4-7D39-F1862E29E67A}"/>
              </a:ext>
            </a:extLst>
          </p:cNvPr>
          <p:cNvSpPr txBox="1"/>
          <p:nvPr/>
        </p:nvSpPr>
        <p:spPr>
          <a:xfrm>
            <a:off x="2512618" y="1952399"/>
            <a:ext cx="6096000" cy="2351478"/>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000" dirty="0">
                <a:solidFill>
                  <a:schemeClr val="bg1"/>
                </a:solidFill>
              </a:rPr>
              <a:t>Boating</a:t>
            </a:r>
          </a:p>
          <a:p>
            <a:pPr marL="457200" indent="-457200">
              <a:lnSpc>
                <a:spcPct val="150000"/>
              </a:lnSpc>
              <a:buFont typeface="Arial" panose="020B0604020202020204" pitchFamily="34" charset="0"/>
              <a:buChar char="•"/>
            </a:pPr>
            <a:r>
              <a:rPr lang="en-US" sz="2000" dirty="0">
                <a:solidFill>
                  <a:schemeClr val="bg1"/>
                </a:solidFill>
              </a:rPr>
              <a:t>Shops</a:t>
            </a:r>
          </a:p>
          <a:p>
            <a:pPr marL="457200" indent="-457200">
              <a:lnSpc>
                <a:spcPct val="150000"/>
              </a:lnSpc>
              <a:buFont typeface="Arial" panose="020B0604020202020204" pitchFamily="34" charset="0"/>
              <a:buChar char="•"/>
            </a:pPr>
            <a:r>
              <a:rPr lang="en-US" sz="2000" dirty="0">
                <a:solidFill>
                  <a:schemeClr val="bg1"/>
                </a:solidFill>
              </a:rPr>
              <a:t>Coffee</a:t>
            </a:r>
          </a:p>
          <a:p>
            <a:pPr>
              <a:lnSpc>
                <a:spcPct val="150000"/>
              </a:lnSpc>
            </a:pPr>
            <a:endParaRPr lang="en-US" sz="2000" dirty="0"/>
          </a:p>
          <a:p>
            <a:pPr marL="342900" indent="-342900">
              <a:lnSpc>
                <a:spcPct val="150000"/>
              </a:lnSpc>
              <a:buFont typeface="Arial" panose="020B0604020202020204" pitchFamily="34" charset="0"/>
              <a:buChar char="•"/>
            </a:pPr>
            <a:endParaRPr lang="en-US" sz="2000" dirty="0"/>
          </a:p>
        </p:txBody>
      </p:sp>
      <p:sp>
        <p:nvSpPr>
          <p:cNvPr id="8" name="TextBox 7">
            <a:extLst>
              <a:ext uri="{FF2B5EF4-FFF2-40B4-BE49-F238E27FC236}">
                <a16:creationId xmlns:a16="http://schemas.microsoft.com/office/drawing/2014/main" id="{BBAF898E-64E5-14C7-742F-2D3C7559D037}"/>
              </a:ext>
            </a:extLst>
          </p:cNvPr>
          <p:cNvSpPr txBox="1"/>
          <p:nvPr/>
        </p:nvSpPr>
        <p:spPr>
          <a:xfrm>
            <a:off x="402421" y="3921524"/>
            <a:ext cx="4904143" cy="2782365"/>
          </a:xfrm>
          <a:prstGeom prst="rect">
            <a:avLst/>
          </a:prstGeom>
          <a:noFill/>
        </p:spPr>
        <p:txBody>
          <a:bodyPr wrap="square">
            <a:spAutoFit/>
          </a:bodyPr>
          <a:lstStyle/>
          <a:p>
            <a:r>
              <a:rPr lang="en-US" sz="2000" dirty="0">
                <a:solidFill>
                  <a:schemeClr val="bg1"/>
                </a:solidFill>
              </a:rPr>
              <a:t>Foxland Harbor will offer pedestrian, bike, and golf cart access . The bike and golf cart parking is located near the restaurant for convenience of the neighborhood. This creates a community with less traffic and parking demand.</a:t>
            </a:r>
          </a:p>
          <a:p>
            <a:endParaRPr lang="en-US" sz="2800" dirty="0">
              <a:solidFill>
                <a:schemeClr val="bg1"/>
              </a:solidFill>
            </a:endParaRPr>
          </a:p>
          <a:p>
            <a:pPr>
              <a:lnSpc>
                <a:spcPct val="150000"/>
              </a:lnSpc>
            </a:pPr>
            <a:endParaRPr lang="en-US" sz="2000" dirty="0"/>
          </a:p>
        </p:txBody>
      </p:sp>
      <p:pic>
        <p:nvPicPr>
          <p:cNvPr id="10" name="Picture 9" descr="A family riding on a golf cart&#10;&#10;AI-generated content may be incorrect.">
            <a:extLst>
              <a:ext uri="{FF2B5EF4-FFF2-40B4-BE49-F238E27FC236}">
                <a16:creationId xmlns:a16="http://schemas.microsoft.com/office/drawing/2014/main" id="{0A5D6C35-DA58-0857-1664-ECE5BAB79EF1}"/>
              </a:ext>
            </a:extLst>
          </p:cNvPr>
          <p:cNvPicPr>
            <a:picLocks noChangeAspect="1"/>
          </p:cNvPicPr>
          <p:nvPr/>
        </p:nvPicPr>
        <p:blipFill>
          <a:blip r:embed="rId3"/>
          <a:srcRect l="9998" t="311" r="17587"/>
          <a:stretch/>
        </p:blipFill>
        <p:spPr>
          <a:xfrm>
            <a:off x="5411924" y="0"/>
            <a:ext cx="6780077" cy="6222400"/>
          </a:xfrm>
          <a:prstGeom prst="rect">
            <a:avLst/>
          </a:prstGeom>
        </p:spPr>
      </p:pic>
    </p:spTree>
    <p:extLst>
      <p:ext uri="{BB962C8B-B14F-4D97-AF65-F5344CB8AC3E}">
        <p14:creationId xmlns:p14="http://schemas.microsoft.com/office/powerpoint/2010/main" val="67224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259A-237B-6C60-3674-FDB09F97C3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6138FD7-E638-A85D-7A43-3F8DC753E133}"/>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F2269D-55C6-C0A0-A089-2EF5D94F1747}"/>
              </a:ext>
            </a:extLst>
          </p:cNvPr>
          <p:cNvSpPr/>
          <p:nvPr/>
        </p:nvSpPr>
        <p:spPr>
          <a:xfrm>
            <a:off x="-3466" y="0"/>
            <a:ext cx="6308668" cy="62013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41348E77-D766-F245-87FA-3F2AC76C6F47}"/>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0D00B000-80FE-50C3-D3D1-920523D63EED}"/>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EE1E85D8-94CB-6528-286A-6FB3332FAC97}"/>
              </a:ext>
            </a:extLst>
          </p:cNvPr>
          <p:cNvSpPr txBox="1">
            <a:spLocks/>
          </p:cNvSpPr>
          <p:nvPr/>
        </p:nvSpPr>
        <p:spPr>
          <a:xfrm>
            <a:off x="574279" y="1462252"/>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600" dirty="0">
                <a:solidFill>
                  <a:schemeClr val="accent3"/>
                </a:solidFill>
              </a:rPr>
              <a:t>Residences</a:t>
            </a:r>
          </a:p>
        </p:txBody>
      </p:sp>
      <p:sp>
        <p:nvSpPr>
          <p:cNvPr id="16" name="TextBox 15">
            <a:extLst>
              <a:ext uri="{FF2B5EF4-FFF2-40B4-BE49-F238E27FC236}">
                <a16:creationId xmlns:a16="http://schemas.microsoft.com/office/drawing/2014/main" id="{D12872E6-6735-DF20-88D7-9C2C87AB3547}"/>
              </a:ext>
            </a:extLst>
          </p:cNvPr>
          <p:cNvSpPr txBox="1"/>
          <p:nvPr/>
        </p:nvSpPr>
        <p:spPr>
          <a:xfrm>
            <a:off x="565278" y="2450680"/>
            <a:ext cx="6096000" cy="290547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800" dirty="0">
                <a:solidFill>
                  <a:schemeClr val="bg1"/>
                </a:solidFill>
              </a:rPr>
              <a:t>Luxurious and exceptional condominiums </a:t>
            </a:r>
          </a:p>
          <a:p>
            <a:pPr marL="342900" indent="-342900">
              <a:lnSpc>
                <a:spcPct val="150000"/>
              </a:lnSpc>
              <a:buFont typeface="Arial" panose="020B0604020202020204" pitchFamily="34" charset="0"/>
              <a:buChar char="•"/>
            </a:pPr>
            <a:endParaRPr lang="en-US" sz="2800" dirty="0"/>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AD3AC61A-CC0F-8DAF-93D5-4DE36E40DEF1}"/>
              </a:ext>
            </a:extLst>
          </p:cNvPr>
          <p:cNvSpPr txBox="1"/>
          <p:nvPr/>
        </p:nvSpPr>
        <p:spPr>
          <a:xfrm>
            <a:off x="6839905" y="2786733"/>
            <a:ext cx="8193740" cy="369332"/>
          </a:xfrm>
          <a:prstGeom prst="rect">
            <a:avLst/>
          </a:prstGeom>
          <a:noFill/>
        </p:spPr>
        <p:txBody>
          <a:bodyPr wrap="square">
            <a:spAutoFit/>
          </a:bodyPr>
          <a:lstStyle/>
          <a:p>
            <a:r>
              <a:rPr lang="en-US" sz="1800" b="1" dirty="0">
                <a:solidFill>
                  <a:schemeClr val="bg1"/>
                </a:solidFill>
              </a:rPr>
              <a:t>COMMUNITY STAKEHOLDER SURVEY </a:t>
            </a:r>
          </a:p>
        </p:txBody>
      </p:sp>
      <p:pic>
        <p:nvPicPr>
          <p:cNvPr id="3" name="Picture 2">
            <a:extLst>
              <a:ext uri="{FF2B5EF4-FFF2-40B4-BE49-F238E27FC236}">
                <a16:creationId xmlns:a16="http://schemas.microsoft.com/office/drawing/2014/main" id="{2ADC32EC-415D-A0B0-F89E-ABECAEAB0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9" r="30076"/>
          <a:stretch/>
        </p:blipFill>
        <p:spPr bwMode="auto">
          <a:xfrm>
            <a:off x="6305202" y="1"/>
            <a:ext cx="5895800" cy="6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82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E1BF-3F7A-3C7D-634D-269AF871DB3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D44022-3399-8CD8-3E88-719C19BDA8EA}"/>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7D6C11-DA40-C6AD-CD00-8866F73BDDC9}"/>
              </a:ext>
            </a:extLst>
          </p:cNvPr>
          <p:cNvSpPr/>
          <p:nvPr/>
        </p:nvSpPr>
        <p:spPr>
          <a:xfrm>
            <a:off x="-3466" y="0"/>
            <a:ext cx="6308668" cy="62013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EFC6494C-28EB-A857-8EE5-B1953F93B295}"/>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321787F5-F51A-0E31-D86B-8E433D47F582}"/>
              </a:ext>
            </a:extLst>
          </p:cNvPr>
          <p:cNvPicPr>
            <a:picLocks noChangeAspect="1"/>
          </p:cNvPicPr>
          <p:nvPr/>
        </p:nvPicPr>
        <p:blipFill rotWithShape="1">
          <a:blip r:embed="rId2"/>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C0AA4F4B-BC32-53D9-C9A2-28B981585662}"/>
              </a:ext>
            </a:extLst>
          </p:cNvPr>
          <p:cNvSpPr txBox="1">
            <a:spLocks/>
          </p:cNvSpPr>
          <p:nvPr/>
        </p:nvSpPr>
        <p:spPr>
          <a:xfrm>
            <a:off x="574279" y="1108424"/>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600" dirty="0">
                <a:solidFill>
                  <a:schemeClr val="accent5"/>
                </a:solidFill>
              </a:rPr>
              <a:t>Boat Club</a:t>
            </a:r>
          </a:p>
        </p:txBody>
      </p:sp>
      <p:sp>
        <p:nvSpPr>
          <p:cNvPr id="16" name="TextBox 15">
            <a:extLst>
              <a:ext uri="{FF2B5EF4-FFF2-40B4-BE49-F238E27FC236}">
                <a16:creationId xmlns:a16="http://schemas.microsoft.com/office/drawing/2014/main" id="{24B74458-A439-60EC-D1E5-C1A3EE8FF4C6}"/>
              </a:ext>
            </a:extLst>
          </p:cNvPr>
          <p:cNvSpPr txBox="1"/>
          <p:nvPr/>
        </p:nvSpPr>
        <p:spPr>
          <a:xfrm>
            <a:off x="565278" y="2096852"/>
            <a:ext cx="6096000" cy="5490799"/>
          </a:xfrm>
          <a:prstGeom prst="rect">
            <a:avLst/>
          </a:prstGeom>
          <a:noFill/>
        </p:spPr>
        <p:txBody>
          <a:bodyPr wrap="square">
            <a:spAutoFit/>
          </a:bodyPr>
          <a:lstStyle/>
          <a:p>
            <a:pPr>
              <a:lnSpc>
                <a:spcPct val="150000"/>
              </a:lnSpc>
            </a:pPr>
            <a:r>
              <a:rPr lang="en-US" sz="2800" dirty="0">
                <a:solidFill>
                  <a:schemeClr val="bg1"/>
                </a:solidFill>
              </a:rPr>
              <a:t>May Include:</a:t>
            </a:r>
          </a:p>
          <a:p>
            <a:pPr marL="457200" indent="-457200">
              <a:lnSpc>
                <a:spcPct val="150000"/>
              </a:lnSpc>
              <a:buFont typeface="Arial" panose="020B0604020202020204" pitchFamily="34" charset="0"/>
              <a:buChar char="•"/>
            </a:pPr>
            <a:r>
              <a:rPr lang="en-US" sz="2800" dirty="0">
                <a:solidFill>
                  <a:schemeClr val="bg1"/>
                </a:solidFill>
              </a:rPr>
              <a:t>Jet Skis</a:t>
            </a:r>
          </a:p>
          <a:p>
            <a:pPr marL="342900" indent="-342900">
              <a:lnSpc>
                <a:spcPct val="150000"/>
              </a:lnSpc>
              <a:buFont typeface="Arial" panose="020B0604020202020204" pitchFamily="34" charset="0"/>
              <a:buChar char="•"/>
            </a:pPr>
            <a:r>
              <a:rPr lang="en-US" sz="2800" dirty="0">
                <a:solidFill>
                  <a:schemeClr val="bg1"/>
                </a:solidFill>
              </a:rPr>
              <a:t>Paddle Boards</a:t>
            </a:r>
          </a:p>
          <a:p>
            <a:pPr marL="342900" indent="-342900">
              <a:lnSpc>
                <a:spcPct val="150000"/>
              </a:lnSpc>
              <a:buFont typeface="Arial" panose="020B0604020202020204" pitchFamily="34" charset="0"/>
              <a:buChar char="•"/>
            </a:pPr>
            <a:r>
              <a:rPr lang="en-US" sz="2800" dirty="0">
                <a:solidFill>
                  <a:schemeClr val="bg1"/>
                </a:solidFill>
              </a:rPr>
              <a:t>Kayaks </a:t>
            </a:r>
          </a:p>
          <a:p>
            <a:pPr marL="342900" indent="-342900">
              <a:lnSpc>
                <a:spcPct val="150000"/>
              </a:lnSpc>
              <a:buFont typeface="Arial" panose="020B0604020202020204" pitchFamily="34" charset="0"/>
              <a:buChar char="•"/>
            </a:pPr>
            <a:r>
              <a:rPr lang="en-US" sz="2800" dirty="0">
                <a:solidFill>
                  <a:schemeClr val="bg1"/>
                </a:solidFill>
              </a:rPr>
              <a:t>Pontoon Boats</a:t>
            </a:r>
          </a:p>
          <a:p>
            <a:pPr marL="342900" indent="-342900">
              <a:lnSpc>
                <a:spcPct val="150000"/>
              </a:lnSpc>
              <a:buFont typeface="Arial" panose="020B0604020202020204" pitchFamily="34" charset="0"/>
              <a:buChar char="•"/>
            </a:pPr>
            <a:endParaRPr lang="en-US" sz="2800" dirty="0">
              <a:solidFill>
                <a:schemeClr val="bg1"/>
              </a:solidFill>
            </a:endParaRPr>
          </a:p>
          <a:p>
            <a:pPr marL="342900" indent="-342900">
              <a:lnSpc>
                <a:spcPct val="150000"/>
              </a:lnSpc>
              <a:buFont typeface="Arial" panose="020B0604020202020204" pitchFamily="34" charset="0"/>
              <a:buChar char="•"/>
            </a:pPr>
            <a:endParaRPr lang="en-US" sz="2800" dirty="0"/>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
        <p:nvSpPr>
          <p:cNvPr id="5" name="Freeform 2">
            <a:extLst>
              <a:ext uri="{FF2B5EF4-FFF2-40B4-BE49-F238E27FC236}">
                <a16:creationId xmlns:a16="http://schemas.microsoft.com/office/drawing/2014/main" id="{1A695599-43A7-4108-DB81-A042E5E17E4E}"/>
              </a:ext>
            </a:extLst>
          </p:cNvPr>
          <p:cNvSpPr/>
          <p:nvPr/>
        </p:nvSpPr>
        <p:spPr>
          <a:xfrm>
            <a:off x="6319284" y="4764"/>
            <a:ext cx="5872716" cy="621763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2044" r="-26174"/>
            </a:stretch>
          </a:blipFill>
        </p:spPr>
        <p:txBody>
          <a:bodyPr/>
          <a:lstStyle/>
          <a:p>
            <a:r>
              <a:rPr lang="en-US" dirty="0"/>
              <a:t> </a:t>
            </a:r>
          </a:p>
        </p:txBody>
      </p:sp>
    </p:spTree>
    <p:extLst>
      <p:ext uri="{BB962C8B-B14F-4D97-AF65-F5344CB8AC3E}">
        <p14:creationId xmlns:p14="http://schemas.microsoft.com/office/powerpoint/2010/main" val="382146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7AF6-8E8A-E2D7-A651-86715AE5B520}"/>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7A7DB98E-C08B-6621-4AC2-3BB6E9E1F5F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F99325D1-CA4C-F8D4-B3D9-5B39B8DBF66A}"/>
              </a:ext>
            </a:extLst>
          </p:cNvPr>
          <p:cNvSpPr/>
          <p:nvPr/>
        </p:nvSpPr>
        <p:spPr>
          <a:xfrm>
            <a:off x="0" y="6201308"/>
            <a:ext cx="12192000" cy="6566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F8C30E7-72F6-174C-9D75-EB87E5DC8C49}"/>
              </a:ext>
            </a:extLst>
          </p:cNvPr>
          <p:cNvSpPr/>
          <p:nvPr/>
        </p:nvSpPr>
        <p:spPr>
          <a:xfrm>
            <a:off x="7388678" y="0"/>
            <a:ext cx="4803322" cy="6201308"/>
          </a:xfrm>
          <a:prstGeom prst="rect">
            <a:avLst/>
          </a:prstGeom>
          <a:solidFill>
            <a:schemeClr val="accent5">
              <a:alpha val="87415"/>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sz="2400" dirty="0"/>
          </a:p>
        </p:txBody>
      </p:sp>
      <p:sp>
        <p:nvSpPr>
          <p:cNvPr id="14" name="Slide Number Placeholder 5">
            <a:extLst>
              <a:ext uri="{FF2B5EF4-FFF2-40B4-BE49-F238E27FC236}">
                <a16:creationId xmlns:a16="http://schemas.microsoft.com/office/drawing/2014/main" id="{BC9627DC-C4FF-A842-6E7B-70B917F947D4}"/>
              </a:ext>
            </a:extLst>
          </p:cNvPr>
          <p:cNvSpPr txBox="1">
            <a:spLocks/>
          </p:cNvSpPr>
          <p:nvPr/>
        </p:nvSpPr>
        <p:spPr>
          <a:xfrm>
            <a:off x="9216875" y="6406457"/>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err="1">
                <a:solidFill>
                  <a:schemeClr val="bg1"/>
                </a:solidFill>
              </a:rPr>
              <a:t>Foxland</a:t>
            </a:r>
            <a:r>
              <a:rPr lang="en-US" sz="1200" dirty="0">
                <a:solidFill>
                  <a:schemeClr val="bg1"/>
                </a:solidFill>
              </a:rPr>
              <a:t> Harbor Marina</a:t>
            </a:r>
          </a:p>
        </p:txBody>
      </p:sp>
      <p:pic>
        <p:nvPicPr>
          <p:cNvPr id="15" name="Picture 14" descr="A white anchor on a black background&#10;&#10;Description automatically generated">
            <a:extLst>
              <a:ext uri="{FF2B5EF4-FFF2-40B4-BE49-F238E27FC236}">
                <a16:creationId xmlns:a16="http://schemas.microsoft.com/office/drawing/2014/main" id="{75907512-CA4F-F390-8029-AB8552C6EE3D}"/>
              </a:ext>
            </a:extLst>
          </p:cNvPr>
          <p:cNvPicPr>
            <a:picLocks noChangeAspect="1"/>
          </p:cNvPicPr>
          <p:nvPr/>
        </p:nvPicPr>
        <p:blipFill rotWithShape="1">
          <a:blip r:embed="rId3"/>
          <a:srcRect l="35662" t="9330" r="35662" b="35646"/>
          <a:stretch/>
        </p:blipFill>
        <p:spPr>
          <a:xfrm>
            <a:off x="11435793" y="6339032"/>
            <a:ext cx="384843" cy="402336"/>
          </a:xfrm>
          <a:prstGeom prst="rect">
            <a:avLst/>
          </a:prstGeom>
        </p:spPr>
      </p:pic>
      <p:sp>
        <p:nvSpPr>
          <p:cNvPr id="6" name="Title 1">
            <a:extLst>
              <a:ext uri="{FF2B5EF4-FFF2-40B4-BE49-F238E27FC236}">
                <a16:creationId xmlns:a16="http://schemas.microsoft.com/office/drawing/2014/main" id="{1AE93E1E-4A69-1359-96E2-478CCA9F3702}"/>
              </a:ext>
            </a:extLst>
          </p:cNvPr>
          <p:cNvSpPr txBox="1">
            <a:spLocks/>
          </p:cNvSpPr>
          <p:nvPr/>
        </p:nvSpPr>
        <p:spPr>
          <a:xfrm>
            <a:off x="7966423" y="673605"/>
            <a:ext cx="5312522" cy="2456891"/>
          </a:xfrm>
          <a:prstGeom prst="rect">
            <a:avLst/>
          </a:prstGeom>
        </p:spPr>
        <p:txBody>
          <a:bodyPr>
            <a:normAutofit fontScale="97500"/>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pPr algn="l"/>
            <a:r>
              <a:rPr lang="en-US" sz="6600" dirty="0">
                <a:solidFill>
                  <a:schemeClr val="accent3"/>
                </a:solidFill>
              </a:rPr>
              <a:t>Fuel Dock</a:t>
            </a:r>
          </a:p>
          <a:p>
            <a:pPr algn="l"/>
            <a:r>
              <a:rPr lang="en-US" sz="6600" dirty="0">
                <a:solidFill>
                  <a:schemeClr val="accent3"/>
                </a:solidFill>
              </a:rPr>
              <a:t>Services</a:t>
            </a:r>
          </a:p>
        </p:txBody>
      </p:sp>
      <p:sp>
        <p:nvSpPr>
          <p:cNvPr id="16" name="TextBox 15">
            <a:extLst>
              <a:ext uri="{FF2B5EF4-FFF2-40B4-BE49-F238E27FC236}">
                <a16:creationId xmlns:a16="http://schemas.microsoft.com/office/drawing/2014/main" id="{E8DAE770-F048-9C0B-12A3-0A357C718CA0}"/>
              </a:ext>
            </a:extLst>
          </p:cNvPr>
          <p:cNvSpPr txBox="1"/>
          <p:nvPr/>
        </p:nvSpPr>
        <p:spPr>
          <a:xfrm>
            <a:off x="8136049" y="2444643"/>
            <a:ext cx="6096000" cy="613712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dirty="0">
                <a:solidFill>
                  <a:schemeClr val="bg1"/>
                </a:solidFill>
              </a:rPr>
              <a:t>Dock Support</a:t>
            </a:r>
          </a:p>
          <a:p>
            <a:pPr marL="457200" indent="-457200">
              <a:lnSpc>
                <a:spcPct val="150000"/>
              </a:lnSpc>
              <a:buFont typeface="Arial" panose="020B0604020202020204" pitchFamily="34" charset="0"/>
              <a:buChar char="•"/>
            </a:pPr>
            <a:r>
              <a:rPr lang="en-US" sz="2800" dirty="0">
                <a:solidFill>
                  <a:schemeClr val="bg1"/>
                </a:solidFill>
              </a:rPr>
              <a:t>Small Dock Store</a:t>
            </a:r>
          </a:p>
          <a:p>
            <a:pPr marL="457200" indent="-457200">
              <a:lnSpc>
                <a:spcPct val="150000"/>
              </a:lnSpc>
              <a:buFont typeface="Arial" panose="020B0604020202020204" pitchFamily="34" charset="0"/>
              <a:buChar char="•"/>
            </a:pPr>
            <a:r>
              <a:rPr lang="en-US" sz="2800" dirty="0">
                <a:solidFill>
                  <a:schemeClr val="bg1"/>
                </a:solidFill>
              </a:rPr>
              <a:t>Restrooms</a:t>
            </a:r>
          </a:p>
          <a:p>
            <a:pPr marL="457200" indent="-457200">
              <a:lnSpc>
                <a:spcPct val="150000"/>
              </a:lnSpc>
              <a:buFont typeface="Arial" panose="020B0604020202020204" pitchFamily="34" charset="0"/>
              <a:buChar char="•"/>
            </a:pPr>
            <a:r>
              <a:rPr lang="en-US" sz="2800" dirty="0">
                <a:solidFill>
                  <a:schemeClr val="bg1"/>
                </a:solidFill>
              </a:rPr>
              <a:t>Air Pump</a:t>
            </a:r>
          </a:p>
          <a:p>
            <a:pPr marL="457200" indent="-457200">
              <a:lnSpc>
                <a:spcPct val="150000"/>
              </a:lnSpc>
              <a:buFont typeface="Arial" panose="020B0604020202020204" pitchFamily="34" charset="0"/>
              <a:buChar char="•"/>
            </a:pPr>
            <a:r>
              <a:rPr lang="en-US" sz="2800" dirty="0">
                <a:solidFill>
                  <a:schemeClr val="bg1"/>
                </a:solidFill>
              </a:rPr>
              <a:t>Boat Rentals</a:t>
            </a:r>
          </a:p>
          <a:p>
            <a:pPr marL="342900" indent="-342900">
              <a:lnSpc>
                <a:spcPct val="150000"/>
              </a:lnSpc>
              <a:buFont typeface="Arial" panose="020B0604020202020204" pitchFamily="34" charset="0"/>
              <a:buChar char="•"/>
            </a:pPr>
            <a:endParaRPr lang="en-US" sz="2800" dirty="0">
              <a:solidFill>
                <a:schemeClr val="bg1"/>
              </a:solidFill>
            </a:endParaRPr>
          </a:p>
          <a:p>
            <a:pPr marL="342900" indent="-342900">
              <a:lnSpc>
                <a:spcPct val="150000"/>
              </a:lnSpc>
              <a:buFont typeface="Arial" panose="020B0604020202020204" pitchFamily="34" charset="0"/>
              <a:buChar char="•"/>
            </a:pPr>
            <a:endParaRPr lang="en-US" sz="2800" dirty="0">
              <a:solidFill>
                <a:schemeClr val="bg1"/>
              </a:solidFill>
            </a:endParaRPr>
          </a:p>
          <a:p>
            <a:pPr marL="342900" indent="-342900">
              <a:lnSpc>
                <a:spcPct val="150000"/>
              </a:lnSpc>
              <a:buFont typeface="Arial" panose="020B0604020202020204" pitchFamily="34" charset="0"/>
              <a:buChar char="•"/>
            </a:pPr>
            <a:endParaRPr lang="en-US" sz="2800" dirty="0"/>
          </a:p>
          <a:p>
            <a:pPr marL="342900" indent="-342900">
              <a:lnSpc>
                <a:spcPct val="150000"/>
              </a:lnSpc>
              <a:buFont typeface="Arial" panose="020B0604020202020204" pitchFamily="34" charset="0"/>
              <a:buChar char="•"/>
            </a:pPr>
            <a:endParaRPr lang="en-US" sz="2000" dirty="0"/>
          </a:p>
          <a:p>
            <a:pPr marL="342900" indent="-342900">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908999147"/>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2D3847"/>
      </a:dk2>
      <a:lt2>
        <a:srgbClr val="E7E6E6"/>
      </a:lt2>
      <a:accent1>
        <a:srgbClr val="798A97"/>
      </a:accent1>
      <a:accent2>
        <a:srgbClr val="54BCC9"/>
      </a:accent2>
      <a:accent3>
        <a:srgbClr val="35596C"/>
      </a:accent3>
      <a:accent4>
        <a:srgbClr val="66517B"/>
      </a:accent4>
      <a:accent5>
        <a:srgbClr val="EC5E27"/>
      </a:accent5>
      <a:accent6>
        <a:srgbClr val="F7A205"/>
      </a:accent6>
      <a:hlink>
        <a:srgbClr val="4A7FC2"/>
      </a:hlink>
      <a:folHlink>
        <a:srgbClr val="2A5B7F"/>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Moss">
      <a:dk1>
        <a:srgbClr val="57565A"/>
      </a:dk1>
      <a:lt1>
        <a:sysClr val="window" lastClr="FFFFFF"/>
      </a:lt1>
      <a:dk2>
        <a:srgbClr val="31697D"/>
      </a:dk2>
      <a:lt2>
        <a:srgbClr val="327880"/>
      </a:lt2>
      <a:accent1>
        <a:srgbClr val="4CC776"/>
      </a:accent1>
      <a:accent2>
        <a:srgbClr val="44C072"/>
      </a:accent2>
      <a:accent3>
        <a:srgbClr val="40B884"/>
      </a:accent3>
      <a:accent4>
        <a:srgbClr val="3CAE8C"/>
      </a:accent4>
      <a:accent5>
        <a:srgbClr val="379A87"/>
      </a:accent5>
      <a:accent6>
        <a:srgbClr val="328682"/>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151919</TotalTime>
  <Words>373</Words>
  <Application>Microsoft Office PowerPoint</Application>
  <PresentationFormat>Widescreen</PresentationFormat>
  <Paragraphs>89</Paragraphs>
  <Slides>12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Open Sans Light</vt:lpstr>
      <vt:lpstr>Calibri</vt:lpstr>
      <vt:lpstr>Arial</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Robert Goodall</cp:lastModifiedBy>
  <cp:revision>1442</cp:revision>
  <dcterms:created xsi:type="dcterms:W3CDTF">2014-10-08T23:03:32Z</dcterms:created>
  <dcterms:modified xsi:type="dcterms:W3CDTF">2025-08-07T17:08:49Z</dcterms:modified>
</cp:coreProperties>
</file>